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66" r:id="rId5"/>
    <p:sldId id="267" r:id="rId6"/>
    <p:sldId id="268" r:id="rId7"/>
    <p:sldId id="285" r:id="rId8"/>
    <p:sldId id="286" r:id="rId9"/>
    <p:sldId id="269" r:id="rId10"/>
    <p:sldId id="270" r:id="rId11"/>
    <p:sldId id="271"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421550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5547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8236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12253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2523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03047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244FBE-5DE4-4B49-B61F-5FF79DE5DFDD}"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98895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244FBE-5DE4-4B49-B61F-5FF79DE5DFDD}"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15324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44FBE-5DE4-4B49-B61F-5FF79DE5DFDD}"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30657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79637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356041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44FBE-5DE4-4B49-B61F-5FF79DE5DFDD}" type="datetimeFigureOut">
              <a:rPr lang="en-GB" smtClean="0"/>
              <a:t>19/03/2021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58170-5020-4CB8-A1BD-03A541DCFD4F}" type="slidenum">
              <a:rPr lang="en-GB" smtClean="0"/>
              <a:t>‹#›</a:t>
            </a:fld>
            <a:endParaRPr lang="en-GB"/>
          </a:p>
        </p:txBody>
      </p:sp>
    </p:spTree>
    <p:extLst>
      <p:ext uri="{BB962C8B-B14F-4D97-AF65-F5344CB8AC3E}">
        <p14:creationId xmlns:p14="http://schemas.microsoft.com/office/powerpoint/2010/main" val="116654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areeraz.cascaid.co.uk/#/men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idirect.gov.uk/articles/careers-online-support"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idirect.gov.uk/contacts/contacts-az/careers-servi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eb-chat.nidirect.gov.uk/system/templates/chat/careers/chat.html?entryPointId=1004&amp;templateName=careers&amp;ver=v11&amp;locale=en_US" TargetMode="External"/><Relationship Id="rId2" Type="http://schemas.openxmlformats.org/officeDocument/2006/relationships/hyperlink" Target="https://selfservice.nidirect.gov.uk/TellUs/Careers_Service/Ask_career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_ssJV_Xfj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idirect.gov.uk/forms/year-10-subject-choices-qui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idirect.gov.uk/services/career-discovery-xello-11-19-year-olds" TargetMode="External"/><Relationship Id="rId2" Type="http://schemas.openxmlformats.org/officeDocument/2006/relationships/hyperlink" Target="https://www.nidirect.gov.uk/services/career-z-lis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jpeg"/><Relationship Id="rId10" Type="http://schemas.openxmlformats.org/officeDocument/2006/relationships/hyperlink" Target="https://www.princes-trust.org.uk/about-the-trust/qualifications" TargetMode="External"/><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qub.ac.uk/Study/Undergraduate/How-to-apply/general-entrance-requirements/" TargetMode="External"/><Relationship Id="rId2" Type="http://schemas.openxmlformats.org/officeDocument/2006/relationships/hyperlink" Target="https://www.ulster.ac.uk/study/entrance-requirement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nidirect.gov.uk/services/chat-with-a-careers-adviser" TargetMode="External"/><Relationship Id="rId2" Type="http://schemas.openxmlformats.org/officeDocument/2006/relationships/hyperlink" Target="https://www.lmiforall.org.uk/"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1816" y="2132856"/>
            <a:ext cx="6400800" cy="1752600"/>
          </a:xfrm>
        </p:spPr>
        <p:txBody>
          <a:bodyPr>
            <a:normAutofit fontScale="77500" lnSpcReduction="20000"/>
          </a:bodyPr>
          <a:lstStyle/>
          <a:p>
            <a:r>
              <a:rPr lang="en-GB" b="1" dirty="0" smtClean="0"/>
              <a:t>The subjects you choose in Year 10 affect what you can do in the future. You should go for a good balance of subjects to keep your career options open. Choosing subjects that suit you and your abilities is very important.</a:t>
            </a:r>
          </a:p>
          <a:p>
            <a:endParaRPr lang="en-GB" dirty="0"/>
          </a:p>
        </p:txBody>
      </p:sp>
      <p:sp>
        <p:nvSpPr>
          <p:cNvPr id="4" name="Title 1"/>
          <p:cNvSpPr txBox="1">
            <a:spLocks/>
          </p:cNvSpPr>
          <p:nvPr/>
        </p:nvSpPr>
        <p:spPr>
          <a:xfrm>
            <a:off x="711667" y="26064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Year 10 Pupil Information</a:t>
            </a:r>
          </a:p>
          <a:p>
            <a:r>
              <a:rPr lang="en-GB" dirty="0"/>
              <a:t>Subject choices at Year 10</a:t>
            </a:r>
          </a:p>
        </p:txBody>
      </p:sp>
      <p:pic>
        <p:nvPicPr>
          <p:cNvPr id="2050" name="Picture 2" descr="Subject choice | maryheathe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467" y="4005064"/>
            <a:ext cx="48768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9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Choosing the subjects you need</a:t>
            </a:r>
            <a:br>
              <a:rPr lang="en-GB" dirty="0" smtClean="0"/>
            </a:br>
            <a:endParaRPr lang="en-GB" dirty="0"/>
          </a:p>
        </p:txBody>
      </p:sp>
      <p:sp>
        <p:nvSpPr>
          <p:cNvPr id="3" name="Content Placeholder 2"/>
          <p:cNvSpPr>
            <a:spLocks noGrp="1"/>
          </p:cNvSpPr>
          <p:nvPr>
            <p:ph idx="1"/>
          </p:nvPr>
        </p:nvSpPr>
        <p:spPr>
          <a:xfrm>
            <a:off x="467544" y="1196752"/>
            <a:ext cx="8229600" cy="2620888"/>
          </a:xfrm>
        </p:spPr>
        <p:txBody>
          <a:bodyPr>
            <a:normAutofit lnSpcReduction="10000"/>
          </a:bodyPr>
          <a:lstStyle/>
          <a:p>
            <a:pPr marL="0" indent="0">
              <a:buNone/>
            </a:pPr>
            <a:r>
              <a:rPr lang="en-GB" dirty="0" smtClean="0"/>
              <a:t>If </a:t>
            </a:r>
            <a:r>
              <a:rPr lang="en-GB" dirty="0"/>
              <a:t>you know what career you want, choosing the right subjects can be critical. For example, if you are considering following a science pathway you will need at least double award science</a:t>
            </a:r>
            <a:r>
              <a:rPr lang="en-GB" dirty="0" smtClean="0"/>
              <a:t>.</a:t>
            </a:r>
          </a:p>
          <a:p>
            <a:pPr marL="0" indent="0">
              <a:buNone/>
            </a:pPr>
            <a:r>
              <a:rPr lang="en-GB" dirty="0" smtClean="0"/>
              <a:t>Click on the image below to access </a:t>
            </a:r>
            <a:r>
              <a:rPr lang="en-GB" dirty="0" smtClean="0">
                <a:solidFill>
                  <a:schemeClr val="tx2">
                    <a:lumMod val="60000"/>
                    <a:lumOff val="40000"/>
                  </a:schemeClr>
                </a:solidFill>
              </a:rPr>
              <a:t>Careers</a:t>
            </a:r>
            <a:r>
              <a:rPr lang="en-GB" dirty="0" smtClean="0"/>
              <a:t> </a:t>
            </a:r>
            <a:r>
              <a:rPr lang="en-GB" dirty="0" smtClean="0">
                <a:solidFill>
                  <a:schemeClr val="accent6"/>
                </a:solidFill>
              </a:rPr>
              <a:t>A-Z</a:t>
            </a:r>
            <a:endParaRPr lang="en-GB" dirty="0">
              <a:solidFill>
                <a:schemeClr val="accent6"/>
              </a:solidFill>
            </a:endParaRPr>
          </a:p>
          <a:p>
            <a:endParaRPr lang="en-GB" dirty="0"/>
          </a:p>
        </p:txBody>
      </p:sp>
      <p:pic>
        <p:nvPicPr>
          <p:cNvPr id="7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90" t="9839" r="26196"/>
          <a:stretch/>
        </p:blipFill>
        <p:spPr bwMode="auto">
          <a:xfrm>
            <a:off x="2771800" y="3645024"/>
            <a:ext cx="3345036" cy="303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78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GB" dirty="0" smtClean="0"/>
              <a:t>Choosing the subjects you like and are good at</a:t>
            </a:r>
            <a:br>
              <a:rPr lang="en-GB" dirty="0" smtClean="0"/>
            </a:br>
            <a:endParaRPr lang="en-GB" dirty="0"/>
          </a:p>
        </p:txBody>
      </p:sp>
      <p:sp>
        <p:nvSpPr>
          <p:cNvPr id="3" name="Content Placeholder 2"/>
          <p:cNvSpPr>
            <a:spLocks noGrp="1"/>
          </p:cNvSpPr>
          <p:nvPr>
            <p:ph idx="1"/>
          </p:nvPr>
        </p:nvSpPr>
        <p:spPr>
          <a:xfrm>
            <a:off x="107504" y="1700808"/>
            <a:ext cx="8784976" cy="4525963"/>
          </a:xfrm>
        </p:spPr>
        <p:txBody>
          <a:bodyPr/>
          <a:lstStyle/>
          <a:p>
            <a:pPr marL="0" indent="0">
              <a:buNone/>
            </a:pPr>
            <a:r>
              <a:rPr lang="en-GB" sz="2000" dirty="0" smtClean="0"/>
              <a:t>Nearly everyone gets better marks in subjects they enjoy and are good at. You should take this into account, but always keep in mind your preferred course or career when you leave school.</a:t>
            </a:r>
          </a:p>
          <a:p>
            <a:pPr marL="0" indent="0">
              <a:buNone/>
            </a:pPr>
            <a:r>
              <a:rPr lang="en-GB" sz="2000" dirty="0"/>
              <a:t>Click on the link </a:t>
            </a:r>
            <a:r>
              <a:rPr lang="en-GB" sz="2000" dirty="0">
                <a:hlinkClick r:id="rId2"/>
              </a:rPr>
              <a:t>https://</a:t>
            </a:r>
            <a:r>
              <a:rPr lang="en-GB" sz="2000" dirty="0" smtClean="0">
                <a:hlinkClick r:id="rId2"/>
              </a:rPr>
              <a:t>www.nidirect.gov.uk/articles/careers-online-support</a:t>
            </a:r>
            <a:r>
              <a:rPr lang="en-GB" sz="2000" dirty="0" smtClean="0"/>
              <a:t> to access Careers Online Support</a:t>
            </a:r>
          </a:p>
          <a:p>
            <a:endParaRPr lang="en-GB" dirty="0"/>
          </a:p>
        </p:txBody>
      </p:sp>
      <p:pic>
        <p:nvPicPr>
          <p:cNvPr id="8194" name="Picture 2" descr="School Subjects: List of Subjects in School with Pictures • 7ES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889971"/>
            <a:ext cx="3584398" cy="27493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dvice from researchers-turned-career-counselors for their younger  selves—and today's trainees | Science | AA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896840"/>
            <a:ext cx="3960440" cy="262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4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What to avoid</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dirty="0" smtClean="0"/>
              <a:t>You </a:t>
            </a:r>
            <a:r>
              <a:rPr lang="en-GB" dirty="0"/>
              <a:t>shouldn’t choose subjects for the wrong reasons, for example</a:t>
            </a:r>
            <a:r>
              <a:rPr lang="en-GB" dirty="0" smtClean="0"/>
              <a:t>:</a:t>
            </a:r>
          </a:p>
          <a:p>
            <a:pPr marL="0" indent="0">
              <a:buNone/>
            </a:pPr>
            <a:r>
              <a:rPr lang="en-GB" dirty="0"/>
              <a:t> </a:t>
            </a:r>
          </a:p>
          <a:p>
            <a:r>
              <a:rPr lang="en-GB" dirty="0" smtClean="0"/>
              <a:t>you </a:t>
            </a:r>
            <a:r>
              <a:rPr lang="en-GB" dirty="0"/>
              <a:t>like the teacher – the teacher may change </a:t>
            </a:r>
          </a:p>
          <a:p>
            <a:r>
              <a:rPr lang="en-GB" dirty="0"/>
              <a:t>there isn’t much homework – that will change</a:t>
            </a:r>
          </a:p>
          <a:p>
            <a:r>
              <a:rPr lang="en-GB" dirty="0"/>
              <a:t>your friends are taking the subject – it might be right for them, but not for you</a:t>
            </a:r>
          </a:p>
          <a:p>
            <a:endParaRPr lang="en-GB" dirty="0"/>
          </a:p>
        </p:txBody>
      </p:sp>
      <p:pic>
        <p:nvPicPr>
          <p:cNvPr id="9218" name="Picture 2" descr="Avoidance Tactics: Top 10 Tips to Avoid Root Canal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035" y="188640"/>
            <a:ext cx="1489348" cy="138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3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Interests and aptitude</a:t>
            </a:r>
            <a:br>
              <a:rPr lang="en-GB" dirty="0" smtClean="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a:t>
            </a:r>
            <a:r>
              <a:rPr lang="en-GB" dirty="0"/>
              <a:t>may already know what you hope to do after your GCSEs. Although it may be too early to make final career decisions, you may have an idea of the broad area, which interests you, for example, clerical, active, social, practical, scientific or artistic for example. Some subjects may be more relevant to one area than to another.</a:t>
            </a:r>
          </a:p>
          <a:p>
            <a:endParaRPr lang="en-GB" dirty="0"/>
          </a:p>
        </p:txBody>
      </p:sp>
    </p:spTree>
    <p:extLst>
      <p:ext uri="{BB962C8B-B14F-4D97-AF65-F5344CB8AC3E}">
        <p14:creationId xmlns:p14="http://schemas.microsoft.com/office/powerpoint/2010/main" val="3531120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Where you can get help and advice</a:t>
            </a:r>
            <a:br>
              <a:rPr lang="en-GB" dirty="0" smtClean="0"/>
            </a:br>
            <a:endParaRPr lang="en-GB" dirty="0"/>
          </a:p>
        </p:txBody>
      </p:sp>
      <p:sp>
        <p:nvSpPr>
          <p:cNvPr id="3" name="Content Placeholder 2"/>
          <p:cNvSpPr>
            <a:spLocks noGrp="1"/>
          </p:cNvSpPr>
          <p:nvPr>
            <p:ph idx="1"/>
          </p:nvPr>
        </p:nvSpPr>
        <p:spPr>
          <a:xfrm>
            <a:off x="457200" y="1052736"/>
            <a:ext cx="8229600" cy="5073427"/>
          </a:xfrm>
        </p:spPr>
        <p:txBody>
          <a:bodyPr>
            <a:normAutofit fontScale="55000" lnSpcReduction="20000"/>
          </a:bodyPr>
          <a:lstStyle/>
          <a:p>
            <a:pPr marL="0" indent="0">
              <a:buNone/>
            </a:pPr>
            <a:r>
              <a:rPr lang="en-GB" dirty="0" smtClean="0"/>
              <a:t>When </a:t>
            </a:r>
            <a:r>
              <a:rPr lang="en-GB" dirty="0"/>
              <a:t>it comes to choosing subjects and careers, you'll find there are many people ready to help you, but it's important for you to do as much as you can to check out all the options.</a:t>
            </a:r>
          </a:p>
          <a:p>
            <a:endParaRPr lang="en-GB" dirty="0" smtClean="0"/>
          </a:p>
          <a:p>
            <a:pPr marL="0" indent="0">
              <a:buNone/>
            </a:pPr>
            <a:r>
              <a:rPr lang="en-GB" dirty="0" smtClean="0"/>
              <a:t>For </a:t>
            </a:r>
            <a:r>
              <a:rPr lang="en-GB" dirty="0"/>
              <a:t>help and information, speak to</a:t>
            </a:r>
            <a:r>
              <a:rPr lang="en-GB" dirty="0" smtClean="0"/>
              <a:t>:</a:t>
            </a:r>
          </a:p>
          <a:p>
            <a:pPr marL="0" indent="0">
              <a:buNone/>
            </a:pPr>
            <a:endParaRPr lang="en-GB" dirty="0"/>
          </a:p>
          <a:p>
            <a:r>
              <a:rPr lang="en-GB" dirty="0"/>
              <a:t>a careers adviser from the Careers Service</a:t>
            </a:r>
          </a:p>
          <a:p>
            <a:r>
              <a:rPr lang="en-GB" dirty="0"/>
              <a:t>a subject teacher as they know exactly what studying a subject in Year 11 and 12 will involve and can advise you whether it's right for you</a:t>
            </a:r>
          </a:p>
          <a:p>
            <a:r>
              <a:rPr lang="en-GB" dirty="0"/>
              <a:t>a careers teacher as they can tell you which subjects and qualifications are suitable for certain careers</a:t>
            </a:r>
          </a:p>
          <a:p>
            <a:r>
              <a:rPr lang="en-GB" dirty="0"/>
              <a:t>a special educational needs coordinator (SENCO) as this is the person at your school who can arrange support if you have a disability or learning difficulty which affects your studies</a:t>
            </a:r>
          </a:p>
          <a:p>
            <a:r>
              <a:rPr lang="en-GB" dirty="0"/>
              <a:t>a volunteer or learning mentor who can help you to overcome the things that are getting in the way of your learning so ask if there is one at your school</a:t>
            </a:r>
          </a:p>
          <a:p>
            <a:r>
              <a:rPr lang="en-GB" dirty="0"/>
              <a:t>parents, carers, family and friends probably know you best and understand your strengths and weaknesses so talking to them can help you work out what subjects might best suit your skills and interests</a:t>
            </a:r>
          </a:p>
          <a:p>
            <a:r>
              <a:rPr lang="en-GB" dirty="0">
                <a:hlinkClick r:id="rId2"/>
              </a:rPr>
              <a:t>Careers Service</a:t>
            </a:r>
            <a:endParaRPr lang="en-GB" dirty="0"/>
          </a:p>
          <a:p>
            <a:endParaRPr lang="en-GB" dirty="0"/>
          </a:p>
        </p:txBody>
      </p:sp>
    </p:spTree>
    <p:extLst>
      <p:ext uri="{BB962C8B-B14F-4D97-AF65-F5344CB8AC3E}">
        <p14:creationId xmlns:p14="http://schemas.microsoft.com/office/powerpoint/2010/main" val="255341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Chat with a </a:t>
            </a:r>
            <a:r>
              <a:rPr lang="en-GB" dirty="0"/>
              <a:t>C</a:t>
            </a:r>
            <a:r>
              <a:rPr lang="en-GB" dirty="0" smtClean="0"/>
              <a:t>areers </a:t>
            </a:r>
            <a:r>
              <a:rPr lang="en-GB" dirty="0"/>
              <a:t>A</a:t>
            </a:r>
            <a:r>
              <a:rPr lang="en-GB" dirty="0" smtClean="0"/>
              <a:t>dviser</a:t>
            </a:r>
            <a:br>
              <a:rPr lang="en-GB" dirty="0" smtClean="0"/>
            </a:br>
            <a:endParaRPr lang="en-GB" dirty="0"/>
          </a:p>
        </p:txBody>
      </p:sp>
      <p:sp>
        <p:nvSpPr>
          <p:cNvPr id="3" name="Content Placeholder 2"/>
          <p:cNvSpPr>
            <a:spLocks noGrp="1"/>
          </p:cNvSpPr>
          <p:nvPr>
            <p:ph idx="1"/>
          </p:nvPr>
        </p:nvSpPr>
        <p:spPr>
          <a:xfrm>
            <a:off x="457200" y="1600201"/>
            <a:ext cx="8229600" cy="2836912"/>
          </a:xfrm>
        </p:spPr>
        <p:txBody>
          <a:bodyPr>
            <a:normAutofit lnSpcReduction="10000"/>
          </a:bodyPr>
          <a:lstStyle/>
          <a:p>
            <a:r>
              <a:rPr lang="en-GB" dirty="0" smtClean="0"/>
              <a:t>Careers </a:t>
            </a:r>
            <a:r>
              <a:rPr lang="en-GB" dirty="0" err="1"/>
              <a:t>webchat</a:t>
            </a:r>
            <a:r>
              <a:rPr lang="en-GB" dirty="0"/>
              <a:t> is available from 9.30 am to 4.30 pm.  Outside of these hours, or if all advisers are busy, you can </a:t>
            </a:r>
            <a:r>
              <a:rPr lang="en-GB" dirty="0">
                <a:hlinkClick r:id="rId2" tooltip="external link opens in a new window / tab"/>
              </a:rPr>
              <a:t>ask questions </a:t>
            </a:r>
            <a:r>
              <a:rPr lang="en-GB" dirty="0" smtClean="0">
                <a:hlinkClick r:id="rId2" tooltip="external link opens in a new window / tab"/>
              </a:rPr>
              <a:t>online.</a:t>
            </a:r>
            <a:endParaRPr lang="en-GB" dirty="0" smtClean="0"/>
          </a:p>
          <a:p>
            <a:r>
              <a:rPr lang="en-GB" dirty="0" smtClean="0"/>
              <a:t>Click on the image below to chat to a Careers Adviser</a:t>
            </a:r>
            <a:endParaRPr lang="en-GB" dirty="0"/>
          </a:p>
        </p:txBody>
      </p:sp>
      <p:pic>
        <p:nvPicPr>
          <p:cNvPr id="10242" name="Picture 2" descr="Sound careers advice and informed decisions vital to effective career  planning - Dodds | Department for the Econ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6566" y="4653136"/>
            <a:ext cx="3752999" cy="18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09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53" y="620688"/>
            <a:ext cx="8229600" cy="1143000"/>
          </a:xfrm>
        </p:spPr>
        <p:txBody>
          <a:bodyPr>
            <a:normAutofit fontScale="90000"/>
          </a:bodyPr>
          <a:lstStyle/>
          <a:p>
            <a:r>
              <a:rPr lang="en-GB" sz="4900" dirty="0"/>
              <a:t>Choosing</a:t>
            </a:r>
            <a:r>
              <a:rPr lang="en-GB" sz="4900" dirty="0" smtClean="0"/>
              <a:t> subjects</a:t>
            </a:r>
            <a:r>
              <a:rPr lang="en-GB" dirty="0" smtClean="0"/>
              <a:t/>
            </a:r>
            <a:br>
              <a:rPr lang="en-GB" dirty="0" smtClean="0"/>
            </a:br>
            <a:r>
              <a:rPr lang="en-GB" b="1" dirty="0" smtClean="0"/>
              <a:t/>
            </a:r>
            <a:br>
              <a:rPr lang="en-GB" b="1" dirty="0" smtClean="0"/>
            </a:br>
            <a:endParaRPr lang="en-GB" dirty="0"/>
          </a:p>
        </p:txBody>
      </p:sp>
      <p:sp>
        <p:nvSpPr>
          <p:cNvPr id="3" name="Content Placeholder 2"/>
          <p:cNvSpPr>
            <a:spLocks noGrp="1"/>
          </p:cNvSpPr>
          <p:nvPr>
            <p:ph idx="1"/>
          </p:nvPr>
        </p:nvSpPr>
        <p:spPr>
          <a:xfrm>
            <a:off x="251520" y="1124745"/>
            <a:ext cx="8712968" cy="1728192"/>
          </a:xfrm>
        </p:spPr>
        <p:txBody>
          <a:bodyPr/>
          <a:lstStyle/>
          <a:p>
            <a:pPr marL="0" indent="0" algn="ctr">
              <a:buNone/>
            </a:pPr>
            <a:r>
              <a:rPr lang="en-GB" dirty="0" smtClean="0"/>
              <a:t>Watch </a:t>
            </a:r>
            <a:r>
              <a:rPr lang="en-GB" dirty="0"/>
              <a:t>the video below and then take the quiz to see if you understand how best to choose your subjects.</a:t>
            </a:r>
          </a:p>
          <a:p>
            <a:pPr marL="0" indent="0" algn="ctr">
              <a:buNone/>
            </a:pPr>
            <a:endParaRPr lang="en-GB" b="1" dirty="0" smtClean="0"/>
          </a:p>
          <a:p>
            <a:pPr marL="0" indent="0" algn="ctr">
              <a:buNone/>
            </a:pPr>
            <a:endParaRPr lang="en-GB" dirty="0"/>
          </a:p>
        </p:txBody>
      </p:sp>
      <p:pic>
        <p:nvPicPr>
          <p:cNvPr id="2051"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9" t="35634" r="43009" b="23633"/>
          <a:stretch/>
        </p:blipFill>
        <p:spPr bwMode="auto">
          <a:xfrm>
            <a:off x="1619671" y="2996952"/>
            <a:ext cx="5872163" cy="297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Year 10 subject choices quiz</a:t>
            </a:r>
            <a:br>
              <a:rPr lang="en-GB" dirty="0"/>
            </a:br>
            <a:endParaRPr lang="en-GB" dirty="0"/>
          </a:p>
        </p:txBody>
      </p:sp>
      <p:sp>
        <p:nvSpPr>
          <p:cNvPr id="3" name="Content Placeholder 2"/>
          <p:cNvSpPr>
            <a:spLocks noGrp="1"/>
          </p:cNvSpPr>
          <p:nvPr>
            <p:ph idx="1"/>
          </p:nvPr>
        </p:nvSpPr>
        <p:spPr>
          <a:xfrm>
            <a:off x="391979" y="1196752"/>
            <a:ext cx="8229600" cy="2116832"/>
          </a:xfrm>
        </p:spPr>
        <p:txBody>
          <a:bodyPr/>
          <a:lstStyle/>
          <a:p>
            <a:pPr marL="0" indent="0" algn="ctr">
              <a:buNone/>
            </a:pPr>
            <a:r>
              <a:rPr lang="en-GB" dirty="0" smtClean="0"/>
              <a:t>Click on the image below to access the subject choices quiz.</a:t>
            </a:r>
            <a:endParaRPr lang="en-GB" dirty="0"/>
          </a:p>
        </p:txBody>
      </p:sp>
      <p:pic>
        <p:nvPicPr>
          <p:cNvPr id="3074" name="Picture 2" descr="https://www.nidirect.gov.uk/sites/default/files/styles/thin_banner__desktop_/public/images/nidirect_careers_quiz_1880x200_1.png?itok=tSiVeh8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8" y="2708920"/>
            <a:ext cx="8953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1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40960" cy="1143000"/>
          </a:xfrm>
        </p:spPr>
        <p:txBody>
          <a:bodyPr>
            <a:noAutofit/>
          </a:bodyPr>
          <a:lstStyle/>
          <a:p>
            <a:r>
              <a:rPr lang="en-GB" dirty="0" smtClean="0"/>
              <a:t>Consider what sort of person you are</a:t>
            </a:r>
            <a:br>
              <a:rPr lang="en-GB" dirty="0" smtClean="0"/>
            </a:br>
            <a:endParaRPr lang="en-GB"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marL="0" indent="0">
              <a:buNone/>
            </a:pPr>
            <a:r>
              <a:rPr lang="en-GB" dirty="0" smtClean="0"/>
              <a:t>To </a:t>
            </a:r>
            <a:r>
              <a:rPr lang="en-GB" dirty="0"/>
              <a:t>help you decide what to study in Years 11 and 12, it's a good idea to start asking yourself what sort of person you are</a:t>
            </a:r>
            <a:r>
              <a:rPr lang="en-GB" dirty="0" smtClean="0"/>
              <a:t>:</a:t>
            </a:r>
          </a:p>
          <a:p>
            <a:pPr marL="0" indent="0">
              <a:buNone/>
            </a:pPr>
            <a:endParaRPr lang="en-GB" dirty="0"/>
          </a:p>
          <a:p>
            <a:r>
              <a:rPr lang="en-GB" dirty="0"/>
              <a:t>think about what you're like at home, as well as in school - what skills you've developed outside </a:t>
            </a:r>
            <a:r>
              <a:rPr lang="en-GB" dirty="0" smtClean="0"/>
              <a:t>school</a:t>
            </a:r>
          </a:p>
          <a:p>
            <a:pPr marL="0" indent="0">
              <a:buNone/>
            </a:pPr>
            <a:endParaRPr lang="en-GB" dirty="0"/>
          </a:p>
          <a:p>
            <a:r>
              <a:rPr lang="en-GB" dirty="0"/>
              <a:t>ask yourself what types of things you enjoy doing the most - for example, working things out and thinking them through, practical activities or artistic options like painting, drawing or performing </a:t>
            </a:r>
            <a:r>
              <a:rPr lang="en-GB" dirty="0" smtClean="0"/>
              <a:t>music</a:t>
            </a:r>
          </a:p>
          <a:p>
            <a:pPr marL="0" indent="0">
              <a:buNone/>
            </a:pPr>
            <a:endParaRPr lang="en-GB" dirty="0"/>
          </a:p>
          <a:p>
            <a:r>
              <a:rPr lang="en-GB" dirty="0"/>
              <a:t>think about what you are most interested in: it could be languages, writing projects, helping people, being outdoors or designing things</a:t>
            </a:r>
          </a:p>
          <a:p>
            <a:endParaRPr lang="en-GB" dirty="0"/>
          </a:p>
        </p:txBody>
      </p:sp>
    </p:spTree>
    <p:extLst>
      <p:ext uri="{BB962C8B-B14F-4D97-AF65-F5344CB8AC3E}">
        <p14:creationId xmlns:p14="http://schemas.microsoft.com/office/powerpoint/2010/main" val="10441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What you want to do</a:t>
            </a:r>
            <a:br>
              <a:rPr lang="en-GB" dirty="0" smtClean="0"/>
            </a:br>
            <a:endParaRPr lang="en-GB" dirty="0"/>
          </a:p>
        </p:txBody>
      </p:sp>
      <p:sp>
        <p:nvSpPr>
          <p:cNvPr id="3" name="Content Placeholder 2"/>
          <p:cNvSpPr>
            <a:spLocks noGrp="1"/>
          </p:cNvSpPr>
          <p:nvPr>
            <p:ph idx="1"/>
          </p:nvPr>
        </p:nvSpPr>
        <p:spPr>
          <a:xfrm>
            <a:off x="457200" y="1052736"/>
            <a:ext cx="8229600" cy="5073427"/>
          </a:xfrm>
        </p:spPr>
        <p:txBody>
          <a:bodyPr>
            <a:normAutofit fontScale="62500" lnSpcReduction="20000"/>
          </a:bodyPr>
          <a:lstStyle/>
          <a:p>
            <a:pPr marL="0" indent="0">
              <a:buNone/>
            </a:pPr>
            <a:r>
              <a:rPr lang="en-GB" dirty="0" smtClean="0"/>
              <a:t>If </a:t>
            </a:r>
            <a:r>
              <a:rPr lang="en-GB" dirty="0"/>
              <a:t>you have a particular career in mind, or you are hoping to go to university, then it is worth finding out if there are specific subjects you need to study</a:t>
            </a:r>
            <a:r>
              <a:rPr lang="en-GB" dirty="0" smtClean="0"/>
              <a:t>.</a:t>
            </a:r>
          </a:p>
          <a:p>
            <a:pPr marL="0" indent="0">
              <a:buNone/>
            </a:pPr>
            <a:endParaRPr lang="en-GB" dirty="0"/>
          </a:p>
          <a:p>
            <a:r>
              <a:rPr lang="en-GB" dirty="0"/>
              <a:t>Before choosing your GCSE subjects you should be aware of choosing subjects which may affect your choices at a later stage, for example, double award science is essential for careers related to medicine but it will also give you many other options</a:t>
            </a:r>
            <a:r>
              <a:rPr lang="en-GB" dirty="0" smtClean="0"/>
              <a:t>.</a:t>
            </a:r>
          </a:p>
          <a:p>
            <a:pPr marL="0" indent="0">
              <a:buNone/>
            </a:pPr>
            <a:endParaRPr lang="en-GB" dirty="0"/>
          </a:p>
          <a:p>
            <a:r>
              <a:rPr lang="en-GB" dirty="0"/>
              <a:t>To learn more about the various careers and the qualifications required why not check out the Careers A-Z below.</a:t>
            </a:r>
          </a:p>
          <a:p>
            <a:pPr marL="0" indent="0" algn="ctr">
              <a:buNone/>
            </a:pPr>
            <a:r>
              <a:rPr lang="en-GB" dirty="0">
                <a:hlinkClick r:id="rId2"/>
              </a:rPr>
              <a:t>Careers A-Z</a:t>
            </a:r>
            <a:endParaRPr lang="en-GB" dirty="0"/>
          </a:p>
          <a:p>
            <a:endParaRPr lang="en-GB" dirty="0" smtClean="0"/>
          </a:p>
          <a:p>
            <a:r>
              <a:rPr lang="en-GB" dirty="0" smtClean="0"/>
              <a:t>You </a:t>
            </a:r>
            <a:r>
              <a:rPr lang="en-GB" dirty="0"/>
              <a:t>might be unsure of what you want to do yet and that's fine. It just means you need to keep your options open when you're choosing your subjects. To help you start matching your interests, skills and values with jobs, you could use the career matching tool Career Ideas.</a:t>
            </a:r>
          </a:p>
          <a:p>
            <a:pPr marL="0" indent="0" algn="ctr">
              <a:buNone/>
            </a:pPr>
            <a:r>
              <a:rPr lang="en-GB" dirty="0">
                <a:hlinkClick r:id="rId3"/>
              </a:rPr>
              <a:t>Career discovery (</a:t>
            </a:r>
            <a:r>
              <a:rPr lang="en-GB" dirty="0" err="1">
                <a:hlinkClick r:id="rId3"/>
              </a:rPr>
              <a:t>Xello</a:t>
            </a:r>
            <a:r>
              <a:rPr lang="en-GB" dirty="0">
                <a:hlinkClick r:id="rId3"/>
              </a:rPr>
              <a:t> for 11 to 19 year olds)</a:t>
            </a:r>
            <a:endParaRPr lang="en-GB" dirty="0"/>
          </a:p>
          <a:p>
            <a:endParaRPr lang="en-GB" dirty="0"/>
          </a:p>
        </p:txBody>
      </p:sp>
      <p:pic>
        <p:nvPicPr>
          <p:cNvPr id="4098" name="Picture 2" descr="Xello (Career Cruising) - CHS Counseling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5373216"/>
            <a:ext cx="1910808" cy="111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0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How you like to learn</a:t>
            </a:r>
            <a:br>
              <a:rPr lang="en-GB" dirty="0" smtClean="0"/>
            </a:br>
            <a:endParaRPr lang="en-GB" dirty="0"/>
          </a:p>
        </p:txBody>
      </p:sp>
      <p:sp>
        <p:nvSpPr>
          <p:cNvPr id="3" name="Content Placeholder 2"/>
          <p:cNvSpPr>
            <a:spLocks noGrp="1"/>
          </p:cNvSpPr>
          <p:nvPr>
            <p:ph idx="1"/>
          </p:nvPr>
        </p:nvSpPr>
        <p:spPr>
          <a:xfrm>
            <a:off x="107504" y="949376"/>
            <a:ext cx="8928992" cy="4525963"/>
          </a:xfrm>
        </p:spPr>
        <p:txBody>
          <a:bodyPr>
            <a:normAutofit/>
          </a:bodyPr>
          <a:lstStyle/>
          <a:p>
            <a:pPr marL="0" indent="0">
              <a:buNone/>
            </a:pPr>
            <a:r>
              <a:rPr lang="en-GB" sz="2800" dirty="0" smtClean="0"/>
              <a:t>Studying </a:t>
            </a:r>
            <a:r>
              <a:rPr lang="en-GB" sz="2800" dirty="0"/>
              <a:t>in Years 11 and 12 isn't just about GCSEs. Depending on what's available at your school, you may be able to choose from vocational qualifications which are work-related</a:t>
            </a:r>
            <a:r>
              <a:rPr lang="en-GB" sz="2800" dirty="0" smtClean="0"/>
              <a:t>.</a:t>
            </a:r>
          </a:p>
          <a:p>
            <a:pPr marL="0" indent="0">
              <a:buNone/>
            </a:pPr>
            <a:endParaRPr lang="en-GB" dirty="0"/>
          </a:p>
          <a:p>
            <a:endParaRPr lang="en-GB" dirty="0" smtClean="0"/>
          </a:p>
          <a:p>
            <a:pPr marL="0" indent="0">
              <a:buNone/>
            </a:pPr>
            <a:r>
              <a:rPr lang="en-GB" sz="2800" dirty="0" smtClean="0"/>
              <a:t>Subjects </a:t>
            </a:r>
            <a:r>
              <a:rPr lang="en-GB" sz="2800" dirty="0"/>
              <a:t>are taught in different ways and it may be that one teaching method suits you more than another.</a:t>
            </a:r>
          </a:p>
          <a:p>
            <a:pPr marL="0" indent="0">
              <a:buNone/>
            </a:pPr>
            <a:endParaRPr lang="en-GB" dirty="0" smtClean="0"/>
          </a:p>
          <a:p>
            <a:endParaRPr lang="en-GB" dirty="0"/>
          </a:p>
        </p:txBody>
      </p:sp>
      <p:pic>
        <p:nvPicPr>
          <p:cNvPr id="5122" name="Picture 2" descr="BTEC LOGO – Oracle Training Solutions L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79882"/>
            <a:ext cx="1846362" cy="10935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en College Network | OCN 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622" y="3251146"/>
            <a:ext cx="1889278" cy="6445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CR | Cambridge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488" y="3121440"/>
            <a:ext cx="2064738" cy="9033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lleges report high student turnout for BTEC exams during Lockdow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5498375"/>
            <a:ext cx="2232248" cy="117193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ingular adds Stakelogic slots suite to portfolio - CasinoBea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7651" y="5498375"/>
            <a:ext cx="1902713" cy="117193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Prior Pursglove | Physical Education – A Lev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497231"/>
            <a:ext cx="1739570" cy="11560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0060" y="2383656"/>
            <a:ext cx="1904441" cy="73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5014" y="2479882"/>
            <a:ext cx="1431156" cy="71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84" t="14132" r="79538" b="63666"/>
          <a:stretch/>
        </p:blipFill>
        <p:spPr bwMode="auto">
          <a:xfrm>
            <a:off x="5302871" y="3115790"/>
            <a:ext cx="974986" cy="88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3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16632"/>
            <a:ext cx="8229600" cy="864096"/>
          </a:xfrm>
        </p:spPr>
        <p:txBody>
          <a:bodyPr/>
          <a:lstStyle/>
          <a:p>
            <a:r>
              <a:rPr lang="en-GB" dirty="0" smtClean="0"/>
              <a:t>Exam Boards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539961"/>
              </p:ext>
            </p:extLst>
          </p:nvPr>
        </p:nvGraphicFramePr>
        <p:xfrm>
          <a:off x="493204" y="908720"/>
          <a:ext cx="8229600" cy="259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Exam Board</a:t>
                      </a:r>
                      <a:endParaRPr lang="en-GB" dirty="0"/>
                    </a:p>
                  </a:txBody>
                  <a:tcPr/>
                </a:tc>
                <a:tc>
                  <a:txBody>
                    <a:bodyPr/>
                    <a:lstStyle/>
                    <a:p>
                      <a:r>
                        <a:rPr lang="en-GB" dirty="0" smtClean="0"/>
                        <a:t>Method of Assessment</a:t>
                      </a:r>
                      <a:endParaRPr lang="en-GB" dirty="0"/>
                    </a:p>
                  </a:txBody>
                  <a:tcPr/>
                </a:tc>
              </a:tr>
              <a:tr h="370840">
                <a:tc>
                  <a:txBody>
                    <a:bodyPr/>
                    <a:lstStyle/>
                    <a:p>
                      <a:r>
                        <a:rPr lang="en-GB" dirty="0" smtClean="0"/>
                        <a:t>CCEA</a:t>
                      </a:r>
                      <a:endParaRPr lang="en-GB" dirty="0"/>
                    </a:p>
                  </a:txBody>
                  <a:tcPr/>
                </a:tc>
                <a:tc>
                  <a:txBody>
                    <a:bodyPr/>
                    <a:lstStyle/>
                    <a:p>
                      <a:r>
                        <a:rPr lang="en-GB" dirty="0" smtClean="0"/>
                        <a:t>Exams / Coursework / Practical's</a:t>
                      </a:r>
                      <a:endParaRPr lang="en-GB" dirty="0"/>
                    </a:p>
                  </a:txBody>
                  <a:tcPr/>
                </a:tc>
              </a:tr>
              <a:tr h="370840">
                <a:tc>
                  <a:txBody>
                    <a:bodyPr/>
                    <a:lstStyle/>
                    <a:p>
                      <a:r>
                        <a:rPr lang="en-GB" dirty="0" smtClean="0"/>
                        <a:t>BTEC</a:t>
                      </a:r>
                      <a:endParaRPr lang="en-GB" dirty="0"/>
                    </a:p>
                  </a:txBody>
                  <a:tcPr/>
                </a:tc>
                <a:tc>
                  <a:txBody>
                    <a:bodyPr/>
                    <a:lstStyle/>
                    <a:p>
                      <a:r>
                        <a:rPr lang="en-GB" dirty="0" smtClean="0"/>
                        <a:t>Portfolios / Exams</a:t>
                      </a:r>
                      <a:endParaRPr lang="en-GB" dirty="0"/>
                    </a:p>
                  </a:txBody>
                  <a:tcPr/>
                </a:tc>
              </a:tr>
              <a:tr h="370840">
                <a:tc>
                  <a:txBody>
                    <a:bodyPr/>
                    <a:lstStyle/>
                    <a:p>
                      <a:r>
                        <a:rPr lang="en-GB" dirty="0" smtClean="0"/>
                        <a:t>OCR</a:t>
                      </a:r>
                      <a:endParaRPr lang="en-GB" dirty="0"/>
                    </a:p>
                  </a:txBody>
                  <a:tcPr/>
                </a:tc>
                <a:tc>
                  <a:txBody>
                    <a:bodyPr/>
                    <a:lstStyle/>
                    <a:p>
                      <a:r>
                        <a:rPr lang="en-GB" dirty="0" smtClean="0"/>
                        <a:t>Portfolios / Exams</a:t>
                      </a:r>
                      <a:endParaRPr lang="en-GB" dirty="0"/>
                    </a:p>
                  </a:txBody>
                  <a:tcPr/>
                </a:tc>
              </a:tr>
              <a:tr h="370840">
                <a:tc>
                  <a:txBody>
                    <a:bodyPr/>
                    <a:lstStyle/>
                    <a:p>
                      <a:r>
                        <a:rPr lang="en-GB" dirty="0" smtClean="0"/>
                        <a:t>OCN</a:t>
                      </a:r>
                      <a:endParaRPr lang="en-GB" dirty="0"/>
                    </a:p>
                  </a:txBody>
                  <a:tcPr/>
                </a:tc>
                <a:tc>
                  <a:txBody>
                    <a:bodyPr/>
                    <a:lstStyle/>
                    <a:p>
                      <a:r>
                        <a:rPr lang="en-GB" dirty="0" smtClean="0"/>
                        <a:t>Portfolios</a:t>
                      </a:r>
                      <a:endParaRPr lang="en-GB" dirty="0"/>
                    </a:p>
                  </a:txBody>
                  <a:tcPr/>
                </a:tc>
              </a:tr>
              <a:tr h="370840">
                <a:tc>
                  <a:txBody>
                    <a:bodyPr/>
                    <a:lstStyle/>
                    <a:p>
                      <a:r>
                        <a:rPr lang="en-GB" dirty="0" smtClean="0"/>
                        <a:t>Princes Trust</a:t>
                      </a:r>
                      <a:endParaRPr lang="en-GB" dirty="0"/>
                    </a:p>
                  </a:txBody>
                  <a:tcPr/>
                </a:tc>
                <a:tc>
                  <a:txBody>
                    <a:bodyPr/>
                    <a:lstStyle/>
                    <a:p>
                      <a:r>
                        <a:rPr lang="en-GB" smtClean="0"/>
                        <a:t>Portfolios</a:t>
                      </a:r>
                      <a:endParaRPr lang="en-GB" dirty="0"/>
                    </a:p>
                  </a:txBody>
                  <a:tcPr/>
                </a:tc>
              </a:tr>
              <a:tr h="370840">
                <a:tc>
                  <a:txBody>
                    <a:bodyPr/>
                    <a:lstStyle/>
                    <a:p>
                      <a:r>
                        <a:rPr lang="en-GB" dirty="0" smtClean="0"/>
                        <a:t>YMCA</a:t>
                      </a:r>
                      <a:endParaRPr lang="en-GB" dirty="0"/>
                    </a:p>
                  </a:txBody>
                  <a:tcPr/>
                </a:tc>
                <a:tc>
                  <a:txBody>
                    <a:bodyPr/>
                    <a:lstStyle/>
                    <a:p>
                      <a:r>
                        <a:rPr lang="en-GB" dirty="0" smtClean="0"/>
                        <a:t>Portfolios</a:t>
                      </a:r>
                      <a:endParaRPr lang="en-GB" dirty="0"/>
                    </a:p>
                  </a:txBody>
                  <a:tcPr/>
                </a:tc>
              </a:tr>
            </a:tbl>
          </a:graphicData>
        </a:graphic>
      </p:graphicFrame>
      <p:sp>
        <p:nvSpPr>
          <p:cNvPr id="5" name="Rectangle 4"/>
          <p:cNvSpPr/>
          <p:nvPr/>
        </p:nvSpPr>
        <p:spPr>
          <a:xfrm>
            <a:off x="323528" y="3717032"/>
            <a:ext cx="8568952" cy="2585323"/>
          </a:xfrm>
          <a:prstGeom prst="rect">
            <a:avLst/>
          </a:prstGeom>
        </p:spPr>
        <p:txBody>
          <a:bodyPr wrap="square">
            <a:spAutoFit/>
          </a:bodyPr>
          <a:lstStyle/>
          <a:p>
            <a:pPr algn="ctr"/>
            <a:r>
              <a:rPr lang="en-GB" b="1" dirty="0" smtClean="0">
                <a:solidFill>
                  <a:srgbClr val="FF0000"/>
                </a:solidFill>
              </a:rPr>
              <a:t>BUT YOU NEED TO BE VERY CAREFUL WITH YOUR CHOICES BECAUSE NOT ALL QUALIFICATIONS ARE ACCEPTED BY ALL UNIVERSITY’S </a:t>
            </a:r>
          </a:p>
          <a:p>
            <a:pPr algn="ctr"/>
            <a:endParaRPr lang="en-GB" b="1" dirty="0">
              <a:solidFill>
                <a:srgbClr val="FF0000"/>
              </a:solidFill>
            </a:endParaRPr>
          </a:p>
          <a:p>
            <a:pPr algn="ctr"/>
            <a:r>
              <a:rPr lang="en-GB" b="1" dirty="0">
                <a:solidFill>
                  <a:srgbClr val="FF0000"/>
                </a:solidFill>
              </a:rPr>
              <a:t>GCSE equivalent qualifications are accepted by some universities as an alternative to full GCSEs, but they may not have been recognised by employers and professional bodies</a:t>
            </a:r>
            <a:r>
              <a:rPr lang="en-GB" dirty="0" smtClean="0"/>
              <a:t>.</a:t>
            </a:r>
          </a:p>
          <a:p>
            <a:pPr algn="ctr"/>
            <a:endParaRPr lang="en-GB" dirty="0"/>
          </a:p>
          <a:p>
            <a:pPr algn="ctr"/>
            <a:r>
              <a:rPr lang="en-GB" b="1" dirty="0">
                <a:solidFill>
                  <a:srgbClr val="FF0000"/>
                </a:solidFill>
              </a:rPr>
              <a:t>Making the wrong subject choices can have a major impact on your choices in the future so choose wisely!</a:t>
            </a:r>
          </a:p>
        </p:txBody>
      </p:sp>
    </p:spTree>
    <p:extLst>
      <p:ext uri="{BB962C8B-B14F-4D97-AF65-F5344CB8AC3E}">
        <p14:creationId xmlns:p14="http://schemas.microsoft.com/office/powerpoint/2010/main" val="43963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en-GB" sz="1800" dirty="0" smtClean="0"/>
              <a:t>University </a:t>
            </a:r>
            <a:r>
              <a:rPr lang="en-GB" sz="1800" dirty="0"/>
              <a:t>of Ulster - Specific information is on each course page as this can vary from course to course. We </a:t>
            </a:r>
            <a:r>
              <a:rPr lang="en-GB" sz="1800" b="1" dirty="0">
                <a:solidFill>
                  <a:srgbClr val="FF0000"/>
                </a:solidFill>
              </a:rPr>
              <a:t>don’t accept any OCN Level 2 qualifications </a:t>
            </a:r>
            <a:r>
              <a:rPr lang="en-GB" sz="1800" dirty="0"/>
              <a:t>as satisfying these requirements.</a:t>
            </a:r>
          </a:p>
          <a:p>
            <a:endParaRPr lang="en-GB" sz="1800" dirty="0"/>
          </a:p>
          <a:p>
            <a:endParaRPr lang="en-GB" sz="1800" dirty="0" smtClean="0"/>
          </a:p>
          <a:p>
            <a:endParaRPr lang="en-GB" sz="1800" dirty="0"/>
          </a:p>
          <a:p>
            <a:pPr marL="0" indent="0">
              <a:buNone/>
            </a:pPr>
            <a:r>
              <a:rPr lang="en-GB" sz="1800" dirty="0" smtClean="0"/>
              <a:t>Queens University - BTEC/OCR </a:t>
            </a:r>
            <a:r>
              <a:rPr lang="en-GB" sz="1800" dirty="0"/>
              <a:t>qualifications at Level </a:t>
            </a:r>
            <a:r>
              <a:rPr lang="en-GB" sz="1800" dirty="0" smtClean="0"/>
              <a:t>2  </a:t>
            </a:r>
            <a:endParaRPr lang="en-GB" sz="1800" dirty="0"/>
          </a:p>
          <a:p>
            <a:pPr marL="0" indent="0">
              <a:buNone/>
            </a:pPr>
            <a:r>
              <a:rPr lang="en-GB" sz="1800" dirty="0"/>
              <a:t>In fulfilment of the </a:t>
            </a:r>
            <a:r>
              <a:rPr lang="en-GB" sz="1800" dirty="0" smtClean="0"/>
              <a:t>General Entrance </a:t>
            </a:r>
            <a:r>
              <a:rPr lang="en-GB" sz="1800" dirty="0"/>
              <a:t>Requirement or where performance at GCSE level is used in the selection process for individual programmes the </a:t>
            </a:r>
            <a:r>
              <a:rPr lang="en-GB" sz="1800" b="1" dirty="0">
                <a:solidFill>
                  <a:srgbClr val="FF0000"/>
                </a:solidFill>
              </a:rPr>
              <a:t>University will accept a maximum of one BTEC/OCR qualification at Level 2</a:t>
            </a:r>
            <a:r>
              <a:rPr lang="en-GB" sz="1800" dirty="0"/>
              <a:t>. Normally a maximum of the equivalent of four GCSEs in acceptable vocational qualifications will be counted.</a:t>
            </a:r>
          </a:p>
          <a:p>
            <a:pPr marL="0" indent="0">
              <a:buNone/>
            </a:pPr>
            <a:endParaRPr lang="en-GB" sz="1800" dirty="0" smtClean="0"/>
          </a:p>
          <a:p>
            <a:pPr marL="0" indent="0">
              <a:buNone/>
            </a:pPr>
            <a:endParaRPr lang="en-GB" sz="1800" dirty="0" smtClean="0"/>
          </a:p>
          <a:p>
            <a:pPr marL="0" indent="0">
              <a:buNone/>
            </a:pPr>
            <a:endParaRPr lang="en-GB" sz="1800" dirty="0"/>
          </a:p>
          <a:p>
            <a:r>
              <a:rPr lang="en-GB" sz="1800" dirty="0">
                <a:hlinkClick r:id="rId2"/>
              </a:rPr>
              <a:t>https://www.ulster.ac.uk/study/entrance-requirements</a:t>
            </a:r>
            <a:endParaRPr lang="en-GB" sz="1800" dirty="0"/>
          </a:p>
          <a:p>
            <a:r>
              <a:rPr lang="en-GB" sz="1800" dirty="0">
                <a:hlinkClick r:id="rId3"/>
              </a:rPr>
              <a:t>https://www.qub.ac.uk/Study/Undergraduate/How-to-apply/general-entrance-requirements/</a:t>
            </a:r>
            <a:r>
              <a:rPr lang="en-GB" sz="1800" dirty="0"/>
              <a:t> </a:t>
            </a:r>
          </a:p>
          <a:p>
            <a:pPr marL="0" indent="0">
              <a:buNone/>
            </a:pPr>
            <a:endParaRPr lang="en-GB" sz="1800" dirty="0"/>
          </a:p>
          <a:p>
            <a:endParaRPr lang="en-GB" dirty="0"/>
          </a:p>
        </p:txBody>
      </p:sp>
      <p:pic>
        <p:nvPicPr>
          <p:cNvPr id="4" name="Picture 2" descr="University Uls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052736"/>
            <a:ext cx="140815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een's University Belfast Logo Vector - (.SVG + .PNG) - FindLogoVector.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775320"/>
            <a:ext cx="1617237" cy="89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2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Making choices</a:t>
            </a:r>
            <a:br>
              <a:rPr lang="en-GB" dirty="0" smtClean="0"/>
            </a:br>
            <a:endParaRPr lang="en-GB" dirty="0"/>
          </a:p>
        </p:txBody>
      </p:sp>
      <p:sp>
        <p:nvSpPr>
          <p:cNvPr id="3" name="Content Placeholder 2"/>
          <p:cNvSpPr>
            <a:spLocks noGrp="1"/>
          </p:cNvSpPr>
          <p:nvPr>
            <p:ph idx="1"/>
          </p:nvPr>
        </p:nvSpPr>
        <p:spPr>
          <a:xfrm>
            <a:off x="457200" y="1124744"/>
            <a:ext cx="8229600" cy="5328592"/>
          </a:xfrm>
        </p:spPr>
        <p:txBody>
          <a:bodyPr>
            <a:normAutofit fontScale="70000" lnSpcReduction="20000"/>
          </a:bodyPr>
          <a:lstStyle/>
          <a:p>
            <a:pPr marL="0" indent="0">
              <a:buNone/>
            </a:pPr>
            <a:r>
              <a:rPr lang="en-GB" dirty="0" smtClean="0"/>
              <a:t>You'll </a:t>
            </a:r>
            <a:r>
              <a:rPr lang="en-GB" dirty="0"/>
              <a:t>have many options in Year 10, but there are some subjects so important that everyone has to take them. English and Maths are the subjects most often required for courses and careers. Doing as well as you possibly can in Maths and English will improve your chances of getting a job or course at a later stage. </a:t>
            </a:r>
          </a:p>
          <a:p>
            <a:pPr marL="0" indent="0">
              <a:buNone/>
            </a:pPr>
            <a:endParaRPr lang="en-GB" dirty="0" smtClean="0"/>
          </a:p>
          <a:p>
            <a:pPr marL="0" indent="0">
              <a:buNone/>
            </a:pPr>
            <a:r>
              <a:rPr lang="en-GB" dirty="0" smtClean="0"/>
              <a:t>For </a:t>
            </a:r>
            <a:r>
              <a:rPr lang="en-GB" dirty="0"/>
              <a:t>subjects you can choose you should</a:t>
            </a:r>
            <a:r>
              <a:rPr lang="en-GB" dirty="0" smtClean="0"/>
              <a:t>:</a:t>
            </a:r>
          </a:p>
          <a:p>
            <a:pPr marL="0" indent="0">
              <a:buNone/>
            </a:pPr>
            <a:endParaRPr lang="en-GB" dirty="0"/>
          </a:p>
          <a:p>
            <a:r>
              <a:rPr lang="en-GB" dirty="0"/>
              <a:t>make sure that you have accurate and up-to-date labour market information - </a:t>
            </a:r>
            <a:r>
              <a:rPr lang="en-GB" dirty="0">
                <a:hlinkClick r:id="rId2"/>
              </a:rPr>
              <a:t>https://www.lmiforall.org.uk</a:t>
            </a:r>
            <a:r>
              <a:rPr lang="en-GB" dirty="0" smtClean="0">
                <a:hlinkClick r:id="rId2"/>
              </a:rPr>
              <a:t>/</a:t>
            </a:r>
            <a:r>
              <a:rPr lang="en-GB" dirty="0" smtClean="0"/>
              <a:t> </a:t>
            </a:r>
          </a:p>
          <a:p>
            <a:pPr marL="0" indent="0">
              <a:buNone/>
            </a:pPr>
            <a:endParaRPr lang="en-GB" dirty="0"/>
          </a:p>
          <a:p>
            <a:r>
              <a:rPr lang="en-GB" dirty="0"/>
              <a:t>talk to those who can give you good reliable advice such as your careers teacher/adviser - </a:t>
            </a:r>
            <a:r>
              <a:rPr lang="en-GB" dirty="0">
                <a:hlinkClick r:id="rId3"/>
              </a:rPr>
              <a:t>https://</a:t>
            </a:r>
            <a:r>
              <a:rPr lang="en-GB" dirty="0" smtClean="0">
                <a:hlinkClick r:id="rId3"/>
              </a:rPr>
              <a:t>www.nidirect.gov.uk/services/chat-with-a-careers-adviser</a:t>
            </a:r>
            <a:r>
              <a:rPr lang="en-GB" dirty="0" smtClean="0"/>
              <a:t> </a:t>
            </a:r>
          </a:p>
          <a:p>
            <a:pPr marL="0" indent="0">
              <a:buNone/>
            </a:pPr>
            <a:endParaRPr lang="en-GB" dirty="0"/>
          </a:p>
          <a:p>
            <a:r>
              <a:rPr lang="en-GB" dirty="0"/>
              <a:t>discuss the options with your family and subject teachers</a:t>
            </a:r>
          </a:p>
          <a:p>
            <a:endParaRPr lang="en-GB" dirty="0"/>
          </a:p>
        </p:txBody>
      </p:sp>
      <p:pic>
        <p:nvPicPr>
          <p:cNvPr id="6146" name="Picture 2" descr="Choices Stock Photo Images. 556,674 Choices royalty free pictures and  photos available to download from thousands of stock photographers."/>
          <p:cNvPicPr>
            <a:picLocks noChangeAspect="1" noChangeArrowheads="1"/>
          </p:cNvPicPr>
          <p:nvPr/>
        </p:nvPicPr>
        <p:blipFill rotWithShape="1">
          <a:blip r:embed="rId4">
            <a:extLst>
              <a:ext uri="{28A0092B-C50C-407E-A947-70E740481C1C}">
                <a14:useLocalDpi xmlns:a14="http://schemas.microsoft.com/office/drawing/2010/main" val="0"/>
              </a:ext>
            </a:extLst>
          </a:blip>
          <a:srcRect b="8391"/>
          <a:stretch/>
        </p:blipFill>
        <p:spPr bwMode="auto">
          <a:xfrm>
            <a:off x="7668344" y="104445"/>
            <a:ext cx="1200150" cy="84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36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967</Words>
  <Application>Microsoft Office PowerPoint</Application>
  <PresentationFormat>On-screen Show (4:3)</PresentationFormat>
  <Paragraphs>100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Choosing subjects  </vt:lpstr>
      <vt:lpstr>Year 10 subject choices quiz </vt:lpstr>
      <vt:lpstr>Consider what sort of person you are </vt:lpstr>
      <vt:lpstr>What you want to do </vt:lpstr>
      <vt:lpstr>How you like to learn </vt:lpstr>
      <vt:lpstr>Exam Boards</vt:lpstr>
      <vt:lpstr>PowerPoint Presentation</vt:lpstr>
      <vt:lpstr>Making choices </vt:lpstr>
      <vt:lpstr>Choosing the subjects you need </vt:lpstr>
      <vt:lpstr>Choosing the subjects you like and are good at </vt:lpstr>
      <vt:lpstr>What to avoid </vt:lpstr>
      <vt:lpstr>Interests and aptitude </vt:lpstr>
      <vt:lpstr>Where you can get help and advice </vt:lpstr>
      <vt:lpstr>Chat with a Careers Adviser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choices at Year 10</dc:title>
  <dc:creator>Cmervyn</dc:creator>
  <cp:lastModifiedBy>Cmervyn</cp:lastModifiedBy>
  <cp:revision>44</cp:revision>
  <dcterms:created xsi:type="dcterms:W3CDTF">2021-03-11T10:24:21Z</dcterms:created>
  <dcterms:modified xsi:type="dcterms:W3CDTF">2021-03-19T14:18:15Z</dcterms:modified>
</cp:coreProperties>
</file>