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7" r:id="rId3"/>
    <p:sldId id="284" r:id="rId4"/>
    <p:sldId id="287" r:id="rId5"/>
    <p:sldId id="288" r:id="rId6"/>
    <p:sldId id="258" r:id="rId7"/>
    <p:sldId id="259" r:id="rId8"/>
    <p:sldId id="260" r:id="rId9"/>
    <p:sldId id="261" r:id="rId10"/>
    <p:sldId id="262" r:id="rId11"/>
    <p:sldId id="276" r:id="rId12"/>
    <p:sldId id="28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06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F244FBE-5DE4-4B49-B61F-5FF79DE5DFDD}" type="datetimeFigureOut">
              <a:rPr lang="en-GB" smtClean="0"/>
              <a:t>19/03/2021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C58170-5020-4CB8-A1BD-03A541DCFD4F}" type="slidenum">
              <a:rPr lang="en-GB" smtClean="0"/>
              <a:t>‹#›</a:t>
            </a:fld>
            <a:endParaRPr lang="en-GB"/>
          </a:p>
        </p:txBody>
      </p:sp>
    </p:spTree>
    <p:extLst>
      <p:ext uri="{BB962C8B-B14F-4D97-AF65-F5344CB8AC3E}">
        <p14:creationId xmlns:p14="http://schemas.microsoft.com/office/powerpoint/2010/main" val="4215502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F244FBE-5DE4-4B49-B61F-5FF79DE5DFDD}" type="datetimeFigureOut">
              <a:rPr lang="en-GB" smtClean="0"/>
              <a:t>19/03/2021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C58170-5020-4CB8-A1BD-03A541DCFD4F}" type="slidenum">
              <a:rPr lang="en-GB" smtClean="0"/>
              <a:t>‹#›</a:t>
            </a:fld>
            <a:endParaRPr lang="en-GB"/>
          </a:p>
        </p:txBody>
      </p:sp>
    </p:spTree>
    <p:extLst>
      <p:ext uri="{BB962C8B-B14F-4D97-AF65-F5344CB8AC3E}">
        <p14:creationId xmlns:p14="http://schemas.microsoft.com/office/powerpoint/2010/main" val="1554748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F244FBE-5DE4-4B49-B61F-5FF79DE5DFDD}" type="datetimeFigureOut">
              <a:rPr lang="en-GB" smtClean="0"/>
              <a:t>19/03/2021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C58170-5020-4CB8-A1BD-03A541DCFD4F}" type="slidenum">
              <a:rPr lang="en-GB" smtClean="0"/>
              <a:t>‹#›</a:t>
            </a:fld>
            <a:endParaRPr lang="en-GB"/>
          </a:p>
        </p:txBody>
      </p:sp>
    </p:spTree>
    <p:extLst>
      <p:ext uri="{BB962C8B-B14F-4D97-AF65-F5344CB8AC3E}">
        <p14:creationId xmlns:p14="http://schemas.microsoft.com/office/powerpoint/2010/main" val="1823620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F244FBE-5DE4-4B49-B61F-5FF79DE5DFDD}" type="datetimeFigureOut">
              <a:rPr lang="en-GB" smtClean="0"/>
              <a:t>19/03/2021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C58170-5020-4CB8-A1BD-03A541DCFD4F}" type="slidenum">
              <a:rPr lang="en-GB" smtClean="0"/>
              <a:t>‹#›</a:t>
            </a:fld>
            <a:endParaRPr lang="en-GB"/>
          </a:p>
        </p:txBody>
      </p:sp>
    </p:spTree>
    <p:extLst>
      <p:ext uri="{BB962C8B-B14F-4D97-AF65-F5344CB8AC3E}">
        <p14:creationId xmlns:p14="http://schemas.microsoft.com/office/powerpoint/2010/main" val="1122538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244FBE-5DE4-4B49-B61F-5FF79DE5DFDD}" type="datetimeFigureOut">
              <a:rPr lang="en-GB" smtClean="0"/>
              <a:t>19/03/2021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C58170-5020-4CB8-A1BD-03A541DCFD4F}" type="slidenum">
              <a:rPr lang="en-GB" smtClean="0"/>
              <a:t>‹#›</a:t>
            </a:fld>
            <a:endParaRPr lang="en-GB"/>
          </a:p>
        </p:txBody>
      </p:sp>
    </p:spTree>
    <p:extLst>
      <p:ext uri="{BB962C8B-B14F-4D97-AF65-F5344CB8AC3E}">
        <p14:creationId xmlns:p14="http://schemas.microsoft.com/office/powerpoint/2010/main" val="1252322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F244FBE-5DE4-4B49-B61F-5FF79DE5DFDD}" type="datetimeFigureOut">
              <a:rPr lang="en-GB" smtClean="0"/>
              <a:t>19/03/2021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C58170-5020-4CB8-A1BD-03A541DCFD4F}" type="slidenum">
              <a:rPr lang="en-GB" smtClean="0"/>
              <a:t>‹#›</a:t>
            </a:fld>
            <a:endParaRPr lang="en-GB"/>
          </a:p>
        </p:txBody>
      </p:sp>
    </p:spTree>
    <p:extLst>
      <p:ext uri="{BB962C8B-B14F-4D97-AF65-F5344CB8AC3E}">
        <p14:creationId xmlns:p14="http://schemas.microsoft.com/office/powerpoint/2010/main" val="1030477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F244FBE-5DE4-4B49-B61F-5FF79DE5DFDD}" type="datetimeFigureOut">
              <a:rPr lang="en-GB" smtClean="0"/>
              <a:t>19/03/2021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AC58170-5020-4CB8-A1BD-03A541DCFD4F}" type="slidenum">
              <a:rPr lang="en-GB" smtClean="0"/>
              <a:t>‹#›</a:t>
            </a:fld>
            <a:endParaRPr lang="en-GB"/>
          </a:p>
        </p:txBody>
      </p:sp>
    </p:spTree>
    <p:extLst>
      <p:ext uri="{BB962C8B-B14F-4D97-AF65-F5344CB8AC3E}">
        <p14:creationId xmlns:p14="http://schemas.microsoft.com/office/powerpoint/2010/main" val="2988952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F244FBE-5DE4-4B49-B61F-5FF79DE5DFDD}" type="datetimeFigureOut">
              <a:rPr lang="en-GB" smtClean="0"/>
              <a:t>19/03/2021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AC58170-5020-4CB8-A1BD-03A541DCFD4F}" type="slidenum">
              <a:rPr lang="en-GB" smtClean="0"/>
              <a:t>‹#›</a:t>
            </a:fld>
            <a:endParaRPr lang="en-GB"/>
          </a:p>
        </p:txBody>
      </p:sp>
    </p:spTree>
    <p:extLst>
      <p:ext uri="{BB962C8B-B14F-4D97-AF65-F5344CB8AC3E}">
        <p14:creationId xmlns:p14="http://schemas.microsoft.com/office/powerpoint/2010/main" val="2153247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244FBE-5DE4-4B49-B61F-5FF79DE5DFDD}" type="datetimeFigureOut">
              <a:rPr lang="en-GB" smtClean="0"/>
              <a:t>19/03/2021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AC58170-5020-4CB8-A1BD-03A541DCFD4F}" type="slidenum">
              <a:rPr lang="en-GB" smtClean="0"/>
              <a:t>‹#›</a:t>
            </a:fld>
            <a:endParaRPr lang="en-GB"/>
          </a:p>
        </p:txBody>
      </p:sp>
    </p:spTree>
    <p:extLst>
      <p:ext uri="{BB962C8B-B14F-4D97-AF65-F5344CB8AC3E}">
        <p14:creationId xmlns:p14="http://schemas.microsoft.com/office/powerpoint/2010/main" val="2306573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244FBE-5DE4-4B49-B61F-5FF79DE5DFDD}" type="datetimeFigureOut">
              <a:rPr lang="en-GB" smtClean="0"/>
              <a:t>19/03/2021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C58170-5020-4CB8-A1BD-03A541DCFD4F}" type="slidenum">
              <a:rPr lang="en-GB" smtClean="0"/>
              <a:t>‹#›</a:t>
            </a:fld>
            <a:endParaRPr lang="en-GB"/>
          </a:p>
        </p:txBody>
      </p:sp>
    </p:spTree>
    <p:extLst>
      <p:ext uri="{BB962C8B-B14F-4D97-AF65-F5344CB8AC3E}">
        <p14:creationId xmlns:p14="http://schemas.microsoft.com/office/powerpoint/2010/main" val="2796379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244FBE-5DE4-4B49-B61F-5FF79DE5DFDD}" type="datetimeFigureOut">
              <a:rPr lang="en-GB" smtClean="0"/>
              <a:t>19/03/2021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C58170-5020-4CB8-A1BD-03A541DCFD4F}" type="slidenum">
              <a:rPr lang="en-GB" smtClean="0"/>
              <a:t>‹#›</a:t>
            </a:fld>
            <a:endParaRPr lang="en-GB"/>
          </a:p>
        </p:txBody>
      </p:sp>
    </p:spTree>
    <p:extLst>
      <p:ext uri="{BB962C8B-B14F-4D97-AF65-F5344CB8AC3E}">
        <p14:creationId xmlns:p14="http://schemas.microsoft.com/office/powerpoint/2010/main" val="3560418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244FBE-5DE4-4B49-B61F-5FF79DE5DFDD}" type="datetimeFigureOut">
              <a:rPr lang="en-GB" smtClean="0"/>
              <a:t>19/03/2021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C58170-5020-4CB8-A1BD-03A541DCFD4F}" type="slidenum">
              <a:rPr lang="en-GB" smtClean="0"/>
              <a:t>‹#›</a:t>
            </a:fld>
            <a:endParaRPr lang="en-GB"/>
          </a:p>
        </p:txBody>
      </p:sp>
    </p:spTree>
    <p:extLst>
      <p:ext uri="{BB962C8B-B14F-4D97-AF65-F5344CB8AC3E}">
        <p14:creationId xmlns:p14="http://schemas.microsoft.com/office/powerpoint/2010/main" val="1166546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lmiforall.org.u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www.nidirect.gov.uk/articles/helping-young-people-with-career-choices" TargetMode="External"/><Relationship Id="rId3" Type="http://schemas.openxmlformats.org/officeDocument/2006/relationships/hyperlink" Target="https://www.nidirect.gov.uk/articles/career-planning-for-young-people-special-educational-needs" TargetMode="External"/><Relationship Id="rId7" Type="http://schemas.openxmlformats.org/officeDocument/2006/relationships/hyperlink" Target="https://www.nidirect.gov.uk/information-and-services/schools-learning-and-development/getting-involved-schools-and-your-childs-education" TargetMode="External"/><Relationship Id="rId12" Type="http://schemas.openxmlformats.org/officeDocument/2006/relationships/image" Target="../media/image1.png"/><Relationship Id="rId2" Type="http://schemas.openxmlformats.org/officeDocument/2006/relationships/hyperlink" Target="https://www.nidirect.gov.uk/services/career-z-list" TargetMode="External"/><Relationship Id="rId1" Type="http://schemas.openxmlformats.org/officeDocument/2006/relationships/slideLayout" Target="../slideLayouts/slideLayout2.xml"/><Relationship Id="rId6" Type="http://schemas.openxmlformats.org/officeDocument/2006/relationships/hyperlink" Target="https://www.nidirect.gov.uk/information-and-services/exams-tests-and-curriculum/coursework-and-exams" TargetMode="External"/><Relationship Id="rId11" Type="http://schemas.openxmlformats.org/officeDocument/2006/relationships/hyperlink" Target="https://m.xello.world/login" TargetMode="External"/><Relationship Id="rId5" Type="http://schemas.openxmlformats.org/officeDocument/2006/relationships/hyperlink" Target="https://www.nidirect.gov.uk/articles/careers-advice-at-school" TargetMode="External"/><Relationship Id="rId10" Type="http://schemas.openxmlformats.org/officeDocument/2006/relationships/hyperlink" Target="https://www.lmiforall.org.uk/" TargetMode="External"/><Relationship Id="rId4" Type="http://schemas.openxmlformats.org/officeDocument/2006/relationships/hyperlink" Target="https://www.nidirect.gov.uk/information-and-services/employment-training-and-careers/careers" TargetMode="External"/><Relationship Id="rId9" Type="http://schemas.openxmlformats.org/officeDocument/2006/relationships/hyperlink" Target="https://www.nidirect.gov.uk/information-and-services/11-19-your-learning-and-career-options/school-and-other-options" TargetMode="External"/></Relationships>
</file>

<file path=ppt/slides/_rels/slide1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hyperlink" Target="https://www.nidirect.gov.uk/information-and-services/give-your-child-helping-hand/helping-young-people-their-education" TargetMode="External"/><Relationship Id="rId7" Type="http://schemas.openxmlformats.org/officeDocument/2006/relationships/hyperlink" Target="https://www.nidirect.gov.uk/articles/helping-young-people-when-they-get-exam-results" TargetMode="External"/><Relationship Id="rId2" Type="http://schemas.openxmlformats.org/officeDocument/2006/relationships/hyperlink" Target="https://www.nidirect.gov.uk/information-and-services/give-your-child-helping-hand/helping-your-child-learning" TargetMode="External"/><Relationship Id="rId1" Type="http://schemas.openxmlformats.org/officeDocument/2006/relationships/slideLayout" Target="../slideLayouts/slideLayout2.xml"/><Relationship Id="rId6" Type="http://schemas.openxmlformats.org/officeDocument/2006/relationships/hyperlink" Target="https://www.nidirect.gov.uk/articles/helping-your-child-with-maths" TargetMode="External"/><Relationship Id="rId5" Type="http://schemas.openxmlformats.org/officeDocument/2006/relationships/hyperlink" Target="https://www.nidirect.gov.uk/articles/helping-young-people-with-career-choices" TargetMode="External"/><Relationship Id="rId4" Type="http://schemas.openxmlformats.org/officeDocument/2006/relationships/hyperlink" Target="https://www.nidirect.gov.uk/articles/help-your-child-read-write-and-spell"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www.ymcaawards.co.uk/qualifications" TargetMode="External"/><Relationship Id="rId13"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5.jpeg"/><Relationship Id="rId12" Type="http://schemas.openxmlformats.org/officeDocument/2006/relationships/hyperlink" Target="https://ccea.org.uk/learning-resources/digital-skills-hub/qualifications" TargetMode="External"/><Relationship Id="rId2" Type="http://schemas.openxmlformats.org/officeDocument/2006/relationships/hyperlink" Target="https://qualifications.pearson.com/en/about-us/qualification-brands/btec.html" TargetMode="External"/><Relationship Id="rId1" Type="http://schemas.openxmlformats.org/officeDocument/2006/relationships/slideLayout" Target="../slideLayouts/slideLayout2.xml"/><Relationship Id="rId6" Type="http://schemas.openxmlformats.org/officeDocument/2006/relationships/hyperlink" Target="https://www.ocr.org.uk/qualifications/" TargetMode="External"/><Relationship Id="rId11" Type="http://schemas.openxmlformats.org/officeDocument/2006/relationships/image" Target="../media/image7.png"/><Relationship Id="rId5" Type="http://schemas.openxmlformats.org/officeDocument/2006/relationships/image" Target="../media/image4.png"/><Relationship Id="rId10" Type="http://schemas.openxmlformats.org/officeDocument/2006/relationships/hyperlink" Target="https://www.princes-trust.org.uk/about-the-trust/qualifications" TargetMode="External"/><Relationship Id="rId4" Type="http://schemas.openxmlformats.org/officeDocument/2006/relationships/hyperlink" Target="https://www.ocnni.org.uk/qualifications/" TargetMode="External"/><Relationship Id="rId9" Type="http://schemas.openxmlformats.org/officeDocument/2006/relationships/image" Target="../media/image6.png"/><Relationship Id="rId1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qub.ac.uk/Study/Undergraduate/How-to-apply/general-entrance-requirements/" TargetMode="External"/><Relationship Id="rId2" Type="http://schemas.openxmlformats.org/officeDocument/2006/relationships/hyperlink" Target="https://www.ulster.ac.uk/study/entrance-requirements" TargetMode="Externa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2303" y="1700808"/>
            <a:ext cx="7772400" cy="1470025"/>
          </a:xfrm>
        </p:spPr>
        <p:txBody>
          <a:bodyPr/>
          <a:lstStyle/>
          <a:p>
            <a:r>
              <a:rPr lang="en-GB" dirty="0" smtClean="0"/>
              <a:t>Year 10 Parents Information</a:t>
            </a:r>
            <a:endParaRPr lang="en-GB"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753" y="188640"/>
            <a:ext cx="8953500"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Picture 2" descr="Careers Information | St Patrick's Colle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8513" y="3429000"/>
            <a:ext cx="1957346" cy="292732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72665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753" y="1340768"/>
            <a:ext cx="8640960" cy="1143000"/>
          </a:xfrm>
        </p:spPr>
        <p:txBody>
          <a:bodyPr>
            <a:noAutofit/>
          </a:bodyPr>
          <a:lstStyle/>
          <a:p>
            <a:r>
              <a:rPr lang="en-GB" dirty="0" smtClean="0"/>
              <a:t>Important careers now and in the future </a:t>
            </a:r>
            <a:br>
              <a:rPr lang="en-GB" dirty="0" smtClean="0"/>
            </a:br>
            <a:endParaRPr lang="en-GB" dirty="0"/>
          </a:p>
        </p:txBody>
      </p:sp>
      <p:sp>
        <p:nvSpPr>
          <p:cNvPr id="3" name="Content Placeholder 2"/>
          <p:cNvSpPr>
            <a:spLocks noGrp="1"/>
          </p:cNvSpPr>
          <p:nvPr>
            <p:ph idx="1"/>
          </p:nvPr>
        </p:nvSpPr>
        <p:spPr>
          <a:xfrm>
            <a:off x="323528" y="2332037"/>
            <a:ext cx="8640960" cy="4525963"/>
          </a:xfrm>
        </p:spPr>
        <p:txBody>
          <a:bodyPr>
            <a:normAutofit fontScale="47500" lnSpcReduction="20000"/>
          </a:bodyPr>
          <a:lstStyle/>
          <a:p>
            <a:pPr marL="0" indent="0">
              <a:buNone/>
            </a:pPr>
            <a:r>
              <a:rPr lang="en-GB" dirty="0" smtClean="0"/>
              <a:t>To </a:t>
            </a:r>
            <a:r>
              <a:rPr lang="en-GB" dirty="0"/>
              <a:t>make a successful career choice, you and your child should know current and future employment opportunities</a:t>
            </a:r>
            <a:r>
              <a:rPr lang="en-GB" dirty="0" smtClean="0"/>
              <a:t>. There </a:t>
            </a:r>
            <a:r>
              <a:rPr lang="en-GB" dirty="0"/>
              <a:t>are job opportunities in many careers in Northern Ireland but there are more openings in Science, Technology, Engineering and Maths (STEM</a:t>
            </a:r>
            <a:r>
              <a:rPr lang="en-GB" dirty="0" smtClean="0"/>
              <a:t>).</a:t>
            </a:r>
          </a:p>
          <a:p>
            <a:pPr marL="0" indent="0">
              <a:buNone/>
            </a:pPr>
            <a:endParaRPr lang="en-GB" dirty="0"/>
          </a:p>
          <a:p>
            <a:pPr marL="0" indent="0">
              <a:buNone/>
            </a:pPr>
            <a:r>
              <a:rPr lang="en-GB" dirty="0"/>
              <a:t>Click on </a:t>
            </a:r>
            <a:r>
              <a:rPr lang="en-GB" dirty="0">
                <a:hlinkClick r:id="rId2"/>
              </a:rPr>
              <a:t>https://www.lmiforall.org.uk</a:t>
            </a:r>
            <a:r>
              <a:rPr lang="en-GB" dirty="0" smtClean="0">
                <a:hlinkClick r:id="rId2"/>
              </a:rPr>
              <a:t>/</a:t>
            </a:r>
            <a:r>
              <a:rPr lang="en-GB" dirty="0" smtClean="0"/>
              <a:t> to access up to date Labour Market Information.</a:t>
            </a:r>
            <a:endParaRPr lang="en-GB" dirty="0"/>
          </a:p>
          <a:p>
            <a:endParaRPr lang="en-GB" dirty="0" smtClean="0"/>
          </a:p>
          <a:p>
            <a:pPr marL="0" indent="0">
              <a:buNone/>
            </a:pPr>
            <a:r>
              <a:rPr lang="en-GB" dirty="0" smtClean="0"/>
              <a:t>The </a:t>
            </a:r>
            <a:r>
              <a:rPr lang="en-GB" dirty="0"/>
              <a:t>areas listed below are very important to the Northern Ireland </a:t>
            </a:r>
            <a:r>
              <a:rPr lang="en-GB" dirty="0" smtClean="0"/>
              <a:t>economy:</a:t>
            </a:r>
          </a:p>
          <a:p>
            <a:pPr marL="0" indent="0">
              <a:buNone/>
            </a:pPr>
            <a:endParaRPr lang="en-GB" dirty="0"/>
          </a:p>
          <a:p>
            <a:r>
              <a:rPr lang="en-GB" dirty="0"/>
              <a:t>business and financial services (including accountancy, corporate recovery, financial analysts)</a:t>
            </a:r>
          </a:p>
          <a:p>
            <a:r>
              <a:rPr lang="en-GB" dirty="0"/>
              <a:t>ICT (particularly software development skills, database development, systems architecture and internet specialist skills)</a:t>
            </a:r>
          </a:p>
          <a:p>
            <a:r>
              <a:rPr lang="en-GB" dirty="0" err="1"/>
              <a:t>agri</a:t>
            </a:r>
            <a:r>
              <a:rPr lang="en-GB" dirty="0"/>
              <a:t> food sector (including lab technicians, food scientists, biotech, machine operatives)</a:t>
            </a:r>
          </a:p>
          <a:p>
            <a:r>
              <a:rPr lang="en-GB" dirty="0"/>
              <a:t>advanced manufacturing and engineering (CAD skills, CNC machine operatives, mechanical and electrical engineering skills including at technician level, strategic marketing)</a:t>
            </a:r>
          </a:p>
          <a:p>
            <a:r>
              <a:rPr lang="en-GB" dirty="0"/>
              <a:t>renewable energies and recycling</a:t>
            </a:r>
          </a:p>
          <a:p>
            <a:r>
              <a:rPr lang="en-GB" dirty="0"/>
              <a:t>health and life sciences (biotechnology, pharmaceuticals, biomedical technologies, life applications technologies, </a:t>
            </a:r>
            <a:r>
              <a:rPr lang="en-GB" dirty="0" err="1"/>
              <a:t>nutriceuticals</a:t>
            </a:r>
            <a:r>
              <a:rPr lang="en-GB" dirty="0"/>
              <a:t> and biomedical devices)</a:t>
            </a:r>
          </a:p>
          <a:p>
            <a:r>
              <a:rPr lang="en-GB" dirty="0"/>
              <a:t>creative and digital media</a:t>
            </a:r>
          </a:p>
          <a:p>
            <a:r>
              <a:rPr lang="en-GB" dirty="0"/>
              <a:t>hotels and catering (to boost tourism)</a:t>
            </a:r>
          </a:p>
          <a:p>
            <a:r>
              <a:rPr lang="en-GB" dirty="0"/>
              <a:t>retail</a:t>
            </a:r>
          </a:p>
          <a:p>
            <a:endParaRPr lang="en-GB"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753" y="38515"/>
            <a:ext cx="8953500"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5943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211" y="1412776"/>
            <a:ext cx="8568952" cy="1143000"/>
          </a:xfrm>
        </p:spPr>
        <p:txBody>
          <a:bodyPr>
            <a:noAutofit/>
          </a:bodyPr>
          <a:lstStyle/>
          <a:p>
            <a:r>
              <a:rPr lang="en-GB" b="1" dirty="0" smtClean="0"/>
              <a:t>Helping your child with their education – useful links</a:t>
            </a:r>
            <a:br>
              <a:rPr lang="en-GB" b="1" dirty="0" smtClean="0"/>
            </a:br>
            <a:endParaRPr lang="en-GB" dirty="0"/>
          </a:p>
        </p:txBody>
      </p:sp>
      <p:sp>
        <p:nvSpPr>
          <p:cNvPr id="3" name="Content Placeholder 2"/>
          <p:cNvSpPr>
            <a:spLocks noGrp="1"/>
          </p:cNvSpPr>
          <p:nvPr>
            <p:ph idx="1"/>
          </p:nvPr>
        </p:nvSpPr>
        <p:spPr>
          <a:xfrm>
            <a:off x="463703" y="2305689"/>
            <a:ext cx="8229600" cy="4525963"/>
          </a:xfrm>
        </p:spPr>
        <p:txBody>
          <a:bodyPr>
            <a:normAutofit/>
          </a:bodyPr>
          <a:lstStyle/>
          <a:p>
            <a:r>
              <a:rPr lang="en-GB" sz="2200" dirty="0" smtClean="0">
                <a:hlinkClick r:id="rId2"/>
              </a:rPr>
              <a:t>Career </a:t>
            </a:r>
            <a:r>
              <a:rPr lang="en-GB" sz="2200" dirty="0">
                <a:hlinkClick r:id="rId2"/>
              </a:rPr>
              <a:t>A-Z list</a:t>
            </a:r>
            <a:endParaRPr lang="en-GB" sz="2200" dirty="0"/>
          </a:p>
          <a:p>
            <a:r>
              <a:rPr lang="en-GB" sz="2200" dirty="0">
                <a:hlinkClick r:id="rId3"/>
              </a:rPr>
              <a:t>Career planning for young people with special educational needs</a:t>
            </a:r>
            <a:endParaRPr lang="en-GB" sz="2200" dirty="0"/>
          </a:p>
          <a:p>
            <a:r>
              <a:rPr lang="en-GB" sz="2200" dirty="0">
                <a:hlinkClick r:id="rId4"/>
              </a:rPr>
              <a:t>Careers</a:t>
            </a:r>
            <a:endParaRPr lang="en-GB" sz="2200" dirty="0"/>
          </a:p>
          <a:p>
            <a:r>
              <a:rPr lang="en-GB" sz="2200" dirty="0">
                <a:hlinkClick r:id="rId5"/>
              </a:rPr>
              <a:t>Careers advice at school</a:t>
            </a:r>
            <a:endParaRPr lang="en-GB" sz="2200" dirty="0"/>
          </a:p>
          <a:p>
            <a:r>
              <a:rPr lang="en-GB" sz="2200" dirty="0">
                <a:hlinkClick r:id="rId6"/>
              </a:rPr>
              <a:t>Coursework and exams</a:t>
            </a:r>
            <a:endParaRPr lang="en-GB" sz="2200" dirty="0"/>
          </a:p>
          <a:p>
            <a:r>
              <a:rPr lang="en-GB" sz="2200" dirty="0">
                <a:hlinkClick r:id="rId7"/>
              </a:rPr>
              <a:t>Getting involved with schools and your child's education</a:t>
            </a:r>
            <a:endParaRPr lang="en-GB" sz="2200" dirty="0"/>
          </a:p>
          <a:p>
            <a:r>
              <a:rPr lang="en-GB" sz="2200" dirty="0">
                <a:hlinkClick r:id="rId8"/>
              </a:rPr>
              <a:t>Helping young people with career choices</a:t>
            </a:r>
            <a:endParaRPr lang="en-GB" sz="2200" dirty="0"/>
          </a:p>
          <a:p>
            <a:r>
              <a:rPr lang="en-GB" sz="2200" dirty="0">
                <a:hlinkClick r:id="rId9"/>
              </a:rPr>
              <a:t>School and other </a:t>
            </a:r>
            <a:r>
              <a:rPr lang="en-GB" sz="2200" dirty="0" smtClean="0">
                <a:hlinkClick r:id="rId9"/>
              </a:rPr>
              <a:t>options</a:t>
            </a:r>
            <a:endParaRPr lang="en-GB" sz="2200" dirty="0" smtClean="0"/>
          </a:p>
          <a:p>
            <a:r>
              <a:rPr lang="en-GB" sz="2200" dirty="0">
                <a:hlinkClick r:id="rId10"/>
              </a:rPr>
              <a:t>https://www.lmiforall.org.uk</a:t>
            </a:r>
            <a:r>
              <a:rPr lang="en-GB" sz="2200" dirty="0" smtClean="0">
                <a:hlinkClick r:id="rId10"/>
              </a:rPr>
              <a:t>/</a:t>
            </a:r>
            <a:r>
              <a:rPr lang="en-GB" sz="2200" dirty="0" smtClean="0"/>
              <a:t> - Labour Market Information</a:t>
            </a:r>
          </a:p>
          <a:p>
            <a:r>
              <a:rPr lang="en-GB" sz="2200" dirty="0">
                <a:hlinkClick r:id="rId11"/>
              </a:rPr>
              <a:t>https://</a:t>
            </a:r>
            <a:r>
              <a:rPr lang="en-GB" sz="2200" dirty="0" smtClean="0">
                <a:hlinkClick r:id="rId11"/>
              </a:rPr>
              <a:t>m.xello.world/login</a:t>
            </a:r>
            <a:r>
              <a:rPr lang="en-GB" sz="2200" dirty="0" smtClean="0"/>
              <a:t> - School </a:t>
            </a:r>
            <a:r>
              <a:rPr lang="en-GB" sz="2200" dirty="0"/>
              <a:t>C</a:t>
            </a:r>
            <a:r>
              <a:rPr lang="en-GB" sz="2200" dirty="0" smtClean="0"/>
              <a:t>areers </a:t>
            </a:r>
            <a:r>
              <a:rPr lang="en-GB" sz="2200" dirty="0"/>
              <a:t>P</a:t>
            </a:r>
            <a:r>
              <a:rPr lang="en-GB" sz="2200" dirty="0" smtClean="0"/>
              <a:t>rogramme</a:t>
            </a:r>
            <a:endParaRPr lang="en-GB" sz="2200" dirty="0"/>
          </a:p>
          <a:p>
            <a:endParaRPr lang="en-GB" dirty="0"/>
          </a:p>
        </p:txBody>
      </p:sp>
      <p:pic>
        <p:nvPicPr>
          <p:cNvPr id="4"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1753" y="38515"/>
            <a:ext cx="8953500"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08979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2204865"/>
            <a:ext cx="8784976" cy="4653136"/>
          </a:xfrm>
        </p:spPr>
        <p:txBody>
          <a:bodyPr>
            <a:normAutofit fontScale="40000" lnSpcReduction="20000"/>
          </a:bodyPr>
          <a:lstStyle/>
          <a:p>
            <a:pPr marL="0" indent="0" algn="ctr">
              <a:buNone/>
            </a:pPr>
            <a:r>
              <a:rPr lang="en-GB" sz="6700" dirty="0"/>
              <a:t>Tips for parents on how to help their child with their </a:t>
            </a:r>
            <a:r>
              <a:rPr lang="en-GB" sz="6700" dirty="0" smtClean="0"/>
              <a:t>education  -click on the links for more information</a:t>
            </a:r>
          </a:p>
          <a:p>
            <a:pPr marL="0" indent="0">
              <a:buNone/>
            </a:pPr>
            <a:endParaRPr lang="en-GB" dirty="0"/>
          </a:p>
          <a:p>
            <a:pPr marL="0" indent="0">
              <a:buNone/>
            </a:pPr>
            <a:r>
              <a:rPr lang="en-GB" dirty="0">
                <a:hlinkClick r:id="rId2"/>
              </a:rPr>
              <a:t>Helping your child with learning</a:t>
            </a:r>
            <a:endParaRPr lang="en-GB" dirty="0"/>
          </a:p>
          <a:p>
            <a:r>
              <a:rPr lang="en-GB" dirty="0"/>
              <a:t>If you spend time playing, talking, reading and counting with your child, this can make a big difference in how well they do at school </a:t>
            </a:r>
            <a:endParaRPr lang="en-GB" dirty="0" smtClean="0"/>
          </a:p>
          <a:p>
            <a:pPr marL="0" indent="0">
              <a:buNone/>
            </a:pPr>
            <a:r>
              <a:rPr lang="en-GB" dirty="0" smtClean="0">
                <a:hlinkClick r:id="rId3"/>
              </a:rPr>
              <a:t>Helping your child with their education</a:t>
            </a:r>
            <a:endParaRPr lang="en-GB" dirty="0" smtClean="0"/>
          </a:p>
          <a:p>
            <a:r>
              <a:rPr lang="en-GB" dirty="0" smtClean="0"/>
              <a:t>When </a:t>
            </a:r>
            <a:r>
              <a:rPr lang="en-GB" dirty="0"/>
              <a:t>your child is at post primary school, they'll need your support to help them choose the right subjects and plan their career </a:t>
            </a:r>
          </a:p>
          <a:p>
            <a:pPr marL="0" indent="0">
              <a:buNone/>
            </a:pPr>
            <a:r>
              <a:rPr lang="en-GB" dirty="0">
                <a:hlinkClick r:id="rId4"/>
              </a:rPr>
              <a:t>Help your child read, write and spell</a:t>
            </a:r>
            <a:endParaRPr lang="en-GB" dirty="0"/>
          </a:p>
          <a:p>
            <a:r>
              <a:rPr lang="en-GB" dirty="0"/>
              <a:t>Reading is essential for your child's success. Children who read outside class time are 13 times more likely to read above the expected level for their age </a:t>
            </a:r>
          </a:p>
          <a:p>
            <a:pPr marL="0" indent="0">
              <a:buNone/>
            </a:pPr>
            <a:r>
              <a:rPr lang="en-GB" dirty="0">
                <a:hlinkClick r:id="rId5"/>
              </a:rPr>
              <a:t>Helping young people with career choices</a:t>
            </a:r>
            <a:endParaRPr lang="en-GB" dirty="0"/>
          </a:p>
          <a:p>
            <a:r>
              <a:rPr lang="en-GB" dirty="0"/>
              <a:t>By talking to your child about their interests and what they enjoy at school, you can help your child reach their full </a:t>
            </a:r>
            <a:r>
              <a:rPr lang="en-GB" dirty="0" smtClean="0"/>
              <a:t>potential</a:t>
            </a:r>
            <a:endParaRPr lang="en-GB" dirty="0"/>
          </a:p>
          <a:p>
            <a:pPr marL="0" indent="0">
              <a:buNone/>
            </a:pPr>
            <a:r>
              <a:rPr lang="en-GB" dirty="0">
                <a:hlinkClick r:id="rId6"/>
              </a:rPr>
              <a:t>Helping your child with maths</a:t>
            </a:r>
            <a:endParaRPr lang="en-GB" dirty="0"/>
          </a:p>
          <a:p>
            <a:r>
              <a:rPr lang="en-GB" dirty="0"/>
              <a:t>A child's family and home environment has a big impact on their numeracy and educational achievement </a:t>
            </a:r>
          </a:p>
          <a:p>
            <a:pPr marL="0" indent="0">
              <a:buNone/>
            </a:pPr>
            <a:r>
              <a:rPr lang="en-GB" dirty="0">
                <a:hlinkClick r:id="rId7"/>
              </a:rPr>
              <a:t>Helping young people when they get exam results</a:t>
            </a:r>
            <a:endParaRPr lang="en-GB" dirty="0"/>
          </a:p>
          <a:p>
            <a:r>
              <a:rPr lang="en-GB" dirty="0"/>
              <a:t>After their exam results, your child has different options. Encourage them to take time making a decision about what to do next </a:t>
            </a:r>
          </a:p>
          <a:p>
            <a:endParaRPr lang="en-GB" dirty="0"/>
          </a:p>
        </p:txBody>
      </p:sp>
      <p:pic>
        <p:nvPicPr>
          <p:cNvPr id="1027" name="Picture 3"/>
          <p:cNvPicPr>
            <a:picLocks noChangeAspect="1" noChangeArrowheads="1"/>
          </p:cNvPicPr>
          <p:nvPr/>
        </p:nvPicPr>
        <p:blipFill rotWithShape="1">
          <a:blip r:embed="rId8">
            <a:extLst>
              <a:ext uri="{28A0092B-C50C-407E-A947-70E740481C1C}">
                <a14:useLocalDpi xmlns:a14="http://schemas.microsoft.com/office/drawing/2010/main" val="0"/>
              </a:ext>
            </a:extLst>
          </a:blip>
          <a:srcRect l="11749" t="24414" r="9517" b="36133"/>
          <a:stretch/>
        </p:blipFill>
        <p:spPr bwMode="auto">
          <a:xfrm>
            <a:off x="0" y="10319"/>
            <a:ext cx="9144000" cy="20497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612014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3703" y="1556792"/>
            <a:ext cx="8229600" cy="4525963"/>
          </a:xfrm>
        </p:spPr>
        <p:txBody>
          <a:bodyPr>
            <a:normAutofit/>
          </a:bodyPr>
          <a:lstStyle/>
          <a:p>
            <a:pPr marL="0" indent="0" algn="ctr">
              <a:buNone/>
            </a:pPr>
            <a:endParaRPr lang="en-GB" b="1" dirty="0" smtClean="0"/>
          </a:p>
          <a:p>
            <a:pPr marL="0" indent="0" algn="ctr">
              <a:buNone/>
            </a:pPr>
            <a:r>
              <a:rPr lang="en-GB" dirty="0" smtClean="0"/>
              <a:t>Helping </a:t>
            </a:r>
            <a:r>
              <a:rPr lang="en-GB" dirty="0"/>
              <a:t>young people with career choices</a:t>
            </a:r>
          </a:p>
          <a:p>
            <a:endParaRPr lang="en-GB" dirty="0" smtClean="0"/>
          </a:p>
          <a:p>
            <a:pPr marL="0" indent="0" algn="ctr">
              <a:buNone/>
            </a:pPr>
            <a:r>
              <a:rPr lang="en-GB" dirty="0" smtClean="0"/>
              <a:t>As </a:t>
            </a:r>
            <a:r>
              <a:rPr lang="en-GB" dirty="0"/>
              <a:t>a parent or carer, talk to your child about jobs that interest them. You can help them to research different careers or find out skills and qualifications needed to do certain jobs. You can be a positive influence on your child's choices.</a:t>
            </a:r>
          </a:p>
          <a:p>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753" y="188640"/>
            <a:ext cx="8953500"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271637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658" y="1196752"/>
            <a:ext cx="8229600" cy="936104"/>
          </a:xfrm>
        </p:spPr>
        <p:txBody>
          <a:bodyPr>
            <a:noAutofit/>
          </a:bodyPr>
          <a:lstStyle/>
          <a:p>
            <a:r>
              <a:rPr lang="en-GB" dirty="0" smtClean="0"/>
              <a:t>Exam Boards</a:t>
            </a:r>
            <a:br>
              <a:rPr lang="en-GB" dirty="0" smtClean="0"/>
            </a:br>
            <a:endParaRPr lang="en-GB" dirty="0"/>
          </a:p>
        </p:txBody>
      </p:sp>
      <p:sp>
        <p:nvSpPr>
          <p:cNvPr id="3" name="Content Placeholder 2"/>
          <p:cNvSpPr>
            <a:spLocks noGrp="1"/>
          </p:cNvSpPr>
          <p:nvPr>
            <p:ph idx="1"/>
          </p:nvPr>
        </p:nvSpPr>
        <p:spPr>
          <a:xfrm>
            <a:off x="218519" y="1700808"/>
            <a:ext cx="6081673" cy="4896544"/>
          </a:xfrm>
        </p:spPr>
        <p:txBody>
          <a:bodyPr>
            <a:normAutofit/>
          </a:bodyPr>
          <a:lstStyle/>
          <a:p>
            <a:pPr marL="0" indent="0">
              <a:buNone/>
            </a:pPr>
            <a:r>
              <a:rPr lang="en-GB" sz="2800" dirty="0"/>
              <a:t>An examination board is an organisation that is responsible for setting </a:t>
            </a:r>
            <a:r>
              <a:rPr lang="en-GB" sz="2800" dirty="0" smtClean="0"/>
              <a:t>examinations</a:t>
            </a:r>
            <a:r>
              <a:rPr lang="en-GB" sz="2800" dirty="0"/>
              <a:t>, marking them and distributing results to students. </a:t>
            </a:r>
            <a:r>
              <a:rPr lang="en-GB" sz="2800" dirty="0" smtClean="0"/>
              <a:t>All Saints College uses several </a:t>
            </a:r>
            <a:r>
              <a:rPr lang="en-GB" sz="2800" dirty="0"/>
              <a:t>exam boards for different subjects. </a:t>
            </a:r>
            <a:endParaRPr lang="en-GB" sz="2800" dirty="0" smtClean="0"/>
          </a:p>
          <a:p>
            <a:pPr marL="0" indent="0">
              <a:buNone/>
            </a:pPr>
            <a:endParaRPr lang="en-GB" sz="2800" dirty="0" smtClean="0"/>
          </a:p>
          <a:p>
            <a:pPr marL="0" indent="0">
              <a:buNone/>
            </a:pPr>
            <a:r>
              <a:rPr lang="en-GB" sz="2800" dirty="0" smtClean="0"/>
              <a:t>Click on each image to access information relating to qualifications from our exam board partners</a:t>
            </a:r>
            <a:r>
              <a:rPr lang="en-GB" dirty="0" smtClean="0"/>
              <a:t>.</a:t>
            </a:r>
            <a:endParaRPr lang="en-GB" dirty="0"/>
          </a:p>
          <a:p>
            <a:pPr marL="0" indent="0">
              <a:buNone/>
            </a:pPr>
            <a:endParaRPr lang="en-GB" dirty="0" smtClean="0"/>
          </a:p>
          <a:p>
            <a:endParaRPr lang="en-GB" dirty="0"/>
          </a:p>
        </p:txBody>
      </p:sp>
      <p:pic>
        <p:nvPicPr>
          <p:cNvPr id="5122" name="Picture 2" descr="BTEC LOGO – Oracle Training Solutions Ltd">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40926" y="3752712"/>
            <a:ext cx="2494434" cy="147739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Open College Network | OCN NI">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57667" y="1610990"/>
            <a:ext cx="1775995" cy="605928"/>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OCR | Cambridge Assessment">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882264" y="3301050"/>
            <a:ext cx="2064738" cy="903323"/>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67522" y="4849102"/>
            <a:ext cx="28575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a:hlinkClick r:id="rId10"/>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l="6784" t="14132" r="79538" b="63666"/>
          <a:stretch/>
        </p:blipFill>
        <p:spPr bwMode="auto">
          <a:xfrm>
            <a:off x="7526373" y="5664959"/>
            <a:ext cx="1307289" cy="1193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158171" y="2417501"/>
            <a:ext cx="1527521" cy="763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8253" y="116632"/>
            <a:ext cx="8953500"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6453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208" y="116632"/>
            <a:ext cx="8229600" cy="864096"/>
          </a:xfrm>
        </p:spPr>
        <p:txBody>
          <a:bodyPr/>
          <a:lstStyle/>
          <a:p>
            <a:r>
              <a:rPr lang="en-GB" dirty="0" smtClean="0"/>
              <a:t>Exam Boards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3135764"/>
              </p:ext>
            </p:extLst>
          </p:nvPr>
        </p:nvGraphicFramePr>
        <p:xfrm>
          <a:off x="493204" y="908720"/>
          <a:ext cx="8229600" cy="259588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GB" dirty="0" smtClean="0"/>
                        <a:t>Exam Board</a:t>
                      </a:r>
                      <a:endParaRPr lang="en-GB" dirty="0"/>
                    </a:p>
                  </a:txBody>
                  <a:tcPr/>
                </a:tc>
                <a:tc>
                  <a:txBody>
                    <a:bodyPr/>
                    <a:lstStyle/>
                    <a:p>
                      <a:r>
                        <a:rPr lang="en-GB" dirty="0" smtClean="0"/>
                        <a:t>Method of Assessment</a:t>
                      </a:r>
                      <a:endParaRPr lang="en-GB" dirty="0"/>
                    </a:p>
                  </a:txBody>
                  <a:tcPr/>
                </a:tc>
              </a:tr>
              <a:tr h="370840">
                <a:tc>
                  <a:txBody>
                    <a:bodyPr/>
                    <a:lstStyle/>
                    <a:p>
                      <a:r>
                        <a:rPr lang="en-GB" dirty="0" smtClean="0"/>
                        <a:t>CCEA</a:t>
                      </a:r>
                      <a:endParaRPr lang="en-GB" dirty="0"/>
                    </a:p>
                  </a:txBody>
                  <a:tcPr/>
                </a:tc>
                <a:tc>
                  <a:txBody>
                    <a:bodyPr/>
                    <a:lstStyle/>
                    <a:p>
                      <a:r>
                        <a:rPr lang="en-GB" dirty="0" smtClean="0"/>
                        <a:t>Exams / Coursework / Practical's</a:t>
                      </a:r>
                      <a:endParaRPr lang="en-GB" dirty="0"/>
                    </a:p>
                  </a:txBody>
                  <a:tcPr/>
                </a:tc>
              </a:tr>
              <a:tr h="370840">
                <a:tc>
                  <a:txBody>
                    <a:bodyPr/>
                    <a:lstStyle/>
                    <a:p>
                      <a:r>
                        <a:rPr lang="en-GB" dirty="0" smtClean="0"/>
                        <a:t>BTEC</a:t>
                      </a:r>
                      <a:endParaRPr lang="en-GB" dirty="0"/>
                    </a:p>
                  </a:txBody>
                  <a:tcPr/>
                </a:tc>
                <a:tc>
                  <a:txBody>
                    <a:bodyPr/>
                    <a:lstStyle/>
                    <a:p>
                      <a:r>
                        <a:rPr lang="en-GB" dirty="0" smtClean="0"/>
                        <a:t>Portfolios / Exams</a:t>
                      </a:r>
                      <a:endParaRPr lang="en-GB" dirty="0"/>
                    </a:p>
                  </a:txBody>
                  <a:tcPr/>
                </a:tc>
              </a:tr>
              <a:tr h="370840">
                <a:tc>
                  <a:txBody>
                    <a:bodyPr/>
                    <a:lstStyle/>
                    <a:p>
                      <a:r>
                        <a:rPr lang="en-GB" dirty="0" smtClean="0"/>
                        <a:t>OCR</a:t>
                      </a:r>
                      <a:endParaRPr lang="en-GB" dirty="0"/>
                    </a:p>
                  </a:txBody>
                  <a:tcPr/>
                </a:tc>
                <a:tc>
                  <a:txBody>
                    <a:bodyPr/>
                    <a:lstStyle/>
                    <a:p>
                      <a:r>
                        <a:rPr lang="en-GB" dirty="0" smtClean="0"/>
                        <a:t>Portfolios / Exams</a:t>
                      </a:r>
                      <a:endParaRPr lang="en-GB" dirty="0"/>
                    </a:p>
                  </a:txBody>
                  <a:tcPr/>
                </a:tc>
              </a:tr>
              <a:tr h="370840">
                <a:tc>
                  <a:txBody>
                    <a:bodyPr/>
                    <a:lstStyle/>
                    <a:p>
                      <a:r>
                        <a:rPr lang="en-GB" dirty="0" smtClean="0"/>
                        <a:t>OCN</a:t>
                      </a:r>
                      <a:endParaRPr lang="en-GB" dirty="0"/>
                    </a:p>
                  </a:txBody>
                  <a:tcPr/>
                </a:tc>
                <a:tc>
                  <a:txBody>
                    <a:bodyPr/>
                    <a:lstStyle/>
                    <a:p>
                      <a:r>
                        <a:rPr lang="en-GB" dirty="0" smtClean="0"/>
                        <a:t>Portfolios</a:t>
                      </a:r>
                      <a:endParaRPr lang="en-GB" dirty="0"/>
                    </a:p>
                  </a:txBody>
                  <a:tcPr/>
                </a:tc>
              </a:tr>
              <a:tr h="370840">
                <a:tc>
                  <a:txBody>
                    <a:bodyPr/>
                    <a:lstStyle/>
                    <a:p>
                      <a:r>
                        <a:rPr lang="en-GB" dirty="0" smtClean="0"/>
                        <a:t>Princes Trust</a:t>
                      </a:r>
                      <a:endParaRPr lang="en-GB" dirty="0"/>
                    </a:p>
                  </a:txBody>
                  <a:tcPr/>
                </a:tc>
                <a:tc>
                  <a:txBody>
                    <a:bodyPr/>
                    <a:lstStyle/>
                    <a:p>
                      <a:r>
                        <a:rPr lang="en-GB" smtClean="0"/>
                        <a:t>Portfolios</a:t>
                      </a:r>
                      <a:endParaRPr lang="en-GB" dirty="0"/>
                    </a:p>
                  </a:txBody>
                  <a:tcPr/>
                </a:tc>
              </a:tr>
              <a:tr h="370840">
                <a:tc>
                  <a:txBody>
                    <a:bodyPr/>
                    <a:lstStyle/>
                    <a:p>
                      <a:r>
                        <a:rPr lang="en-GB" dirty="0" smtClean="0"/>
                        <a:t>YMCA</a:t>
                      </a:r>
                      <a:endParaRPr lang="en-GB" dirty="0"/>
                    </a:p>
                  </a:txBody>
                  <a:tcPr/>
                </a:tc>
                <a:tc>
                  <a:txBody>
                    <a:bodyPr/>
                    <a:lstStyle/>
                    <a:p>
                      <a:r>
                        <a:rPr lang="en-GB" dirty="0" smtClean="0"/>
                        <a:t>Portfolios</a:t>
                      </a:r>
                      <a:endParaRPr lang="en-GB" dirty="0"/>
                    </a:p>
                  </a:txBody>
                  <a:tcPr/>
                </a:tc>
              </a:tr>
            </a:tbl>
          </a:graphicData>
        </a:graphic>
      </p:graphicFrame>
      <p:sp>
        <p:nvSpPr>
          <p:cNvPr id="5" name="Rectangle 4"/>
          <p:cNvSpPr/>
          <p:nvPr/>
        </p:nvSpPr>
        <p:spPr>
          <a:xfrm>
            <a:off x="323528" y="3717032"/>
            <a:ext cx="8568952" cy="2585323"/>
          </a:xfrm>
          <a:prstGeom prst="rect">
            <a:avLst/>
          </a:prstGeom>
        </p:spPr>
        <p:txBody>
          <a:bodyPr wrap="square">
            <a:spAutoFit/>
          </a:bodyPr>
          <a:lstStyle/>
          <a:p>
            <a:pPr algn="ctr"/>
            <a:r>
              <a:rPr lang="en-GB" b="1" dirty="0" smtClean="0">
                <a:solidFill>
                  <a:srgbClr val="FF0000"/>
                </a:solidFill>
              </a:rPr>
              <a:t>BUT YOU NEED TO BE VERY CAREFUL WITH YOUR CHOICES BECAUSE NOT ALL QUALIFICATIONS ARE ACCEPTED BY ALL UNIVERSITY’S </a:t>
            </a:r>
          </a:p>
          <a:p>
            <a:pPr algn="ctr"/>
            <a:endParaRPr lang="en-GB" b="1" dirty="0">
              <a:solidFill>
                <a:srgbClr val="FF0000"/>
              </a:solidFill>
            </a:endParaRPr>
          </a:p>
          <a:p>
            <a:pPr algn="ctr"/>
            <a:r>
              <a:rPr lang="en-GB" b="1" dirty="0">
                <a:solidFill>
                  <a:srgbClr val="FF0000"/>
                </a:solidFill>
              </a:rPr>
              <a:t>GCSE equivalent qualifications are accepted by some universities as an alternative to full GCSEs, but they may not have been recognised by employers and professional bodies</a:t>
            </a:r>
            <a:r>
              <a:rPr lang="en-GB" dirty="0" smtClean="0"/>
              <a:t>.</a:t>
            </a:r>
          </a:p>
          <a:p>
            <a:pPr algn="ctr"/>
            <a:endParaRPr lang="en-GB" dirty="0"/>
          </a:p>
          <a:p>
            <a:pPr algn="ctr"/>
            <a:r>
              <a:rPr lang="en-GB" b="1" dirty="0">
                <a:solidFill>
                  <a:srgbClr val="FF0000"/>
                </a:solidFill>
              </a:rPr>
              <a:t>Making the wrong subject choices can have a major impact on your choices in the future so choose wisely!</a:t>
            </a:r>
          </a:p>
        </p:txBody>
      </p:sp>
    </p:spTree>
    <p:extLst>
      <p:ext uri="{BB962C8B-B14F-4D97-AF65-F5344CB8AC3E}">
        <p14:creationId xmlns:p14="http://schemas.microsoft.com/office/powerpoint/2010/main" val="279466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pPr marL="0" indent="0">
              <a:buNone/>
            </a:pPr>
            <a:r>
              <a:rPr lang="en-GB" sz="1800" dirty="0" smtClean="0"/>
              <a:t>University </a:t>
            </a:r>
            <a:r>
              <a:rPr lang="en-GB" sz="1800" dirty="0"/>
              <a:t>of Ulster - Specific information is on each course page as this can vary from course to course. We </a:t>
            </a:r>
            <a:r>
              <a:rPr lang="en-GB" sz="1800" b="1" dirty="0">
                <a:solidFill>
                  <a:srgbClr val="FF0000"/>
                </a:solidFill>
              </a:rPr>
              <a:t>don’t accept any OCN Level 2 qualifications </a:t>
            </a:r>
            <a:r>
              <a:rPr lang="en-GB" sz="1800" dirty="0"/>
              <a:t>as satisfying these requirements.</a:t>
            </a:r>
          </a:p>
          <a:p>
            <a:endParaRPr lang="en-GB" sz="1800" dirty="0"/>
          </a:p>
          <a:p>
            <a:endParaRPr lang="en-GB" sz="1800" dirty="0" smtClean="0"/>
          </a:p>
          <a:p>
            <a:endParaRPr lang="en-GB" sz="1800" dirty="0"/>
          </a:p>
          <a:p>
            <a:pPr marL="0" indent="0">
              <a:buNone/>
            </a:pPr>
            <a:r>
              <a:rPr lang="en-GB" sz="1800" dirty="0" smtClean="0"/>
              <a:t>Queens University - BTEC/OCR </a:t>
            </a:r>
            <a:r>
              <a:rPr lang="en-GB" sz="1800" dirty="0"/>
              <a:t>qualifications at Level </a:t>
            </a:r>
            <a:r>
              <a:rPr lang="en-GB" sz="1800" dirty="0" smtClean="0"/>
              <a:t>2  </a:t>
            </a:r>
            <a:endParaRPr lang="en-GB" sz="1800" dirty="0"/>
          </a:p>
          <a:p>
            <a:pPr marL="0" indent="0">
              <a:buNone/>
            </a:pPr>
            <a:r>
              <a:rPr lang="en-GB" sz="1800" dirty="0"/>
              <a:t>In fulfilment of the </a:t>
            </a:r>
            <a:r>
              <a:rPr lang="en-GB" sz="1800" dirty="0" smtClean="0"/>
              <a:t>General Entrance </a:t>
            </a:r>
            <a:r>
              <a:rPr lang="en-GB" sz="1800" dirty="0"/>
              <a:t>Requirement or where performance at GCSE level is used in the selection process for individual programmes the </a:t>
            </a:r>
            <a:r>
              <a:rPr lang="en-GB" sz="1800" b="1" dirty="0">
                <a:solidFill>
                  <a:srgbClr val="FF0000"/>
                </a:solidFill>
              </a:rPr>
              <a:t>University will accept a maximum of one BTEC/OCR qualification at Level 2</a:t>
            </a:r>
            <a:r>
              <a:rPr lang="en-GB" sz="1800" dirty="0"/>
              <a:t>. Normally a maximum of the equivalent of four GCSEs in acceptable vocational qualifications will be counted.</a:t>
            </a:r>
          </a:p>
          <a:p>
            <a:pPr marL="0" indent="0">
              <a:buNone/>
            </a:pPr>
            <a:endParaRPr lang="en-GB" sz="1800" dirty="0" smtClean="0"/>
          </a:p>
          <a:p>
            <a:pPr marL="0" indent="0">
              <a:buNone/>
            </a:pPr>
            <a:endParaRPr lang="en-GB" sz="1800" dirty="0" smtClean="0"/>
          </a:p>
          <a:p>
            <a:pPr marL="0" indent="0">
              <a:buNone/>
            </a:pPr>
            <a:endParaRPr lang="en-GB" sz="1800" dirty="0"/>
          </a:p>
          <a:p>
            <a:r>
              <a:rPr lang="en-GB" sz="1800" dirty="0">
                <a:hlinkClick r:id="rId2"/>
              </a:rPr>
              <a:t>https://www.ulster.ac.uk/study/entrance-requirements</a:t>
            </a:r>
            <a:endParaRPr lang="en-GB" sz="1800" dirty="0"/>
          </a:p>
          <a:p>
            <a:r>
              <a:rPr lang="en-GB" sz="1800" dirty="0">
                <a:hlinkClick r:id="rId3"/>
              </a:rPr>
              <a:t>https://www.qub.ac.uk/Study/Undergraduate/How-to-apply/general-entrance-requirements/</a:t>
            </a:r>
            <a:r>
              <a:rPr lang="en-GB" sz="1800" dirty="0"/>
              <a:t> </a:t>
            </a:r>
          </a:p>
          <a:p>
            <a:pPr marL="0" indent="0">
              <a:buNone/>
            </a:pPr>
            <a:endParaRPr lang="en-GB" sz="1800" dirty="0"/>
          </a:p>
          <a:p>
            <a:endParaRPr lang="en-GB" dirty="0"/>
          </a:p>
        </p:txBody>
      </p:sp>
      <p:pic>
        <p:nvPicPr>
          <p:cNvPr id="4" name="Picture 2" descr="University Ulst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91880" y="1052736"/>
            <a:ext cx="1408156" cy="108012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Queen's University Belfast Logo Vector - (.SVG + .PNG) - FindLogoVector.Com"/>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91880" y="3775320"/>
            <a:ext cx="1617237" cy="8984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1267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03" y="1340768"/>
            <a:ext cx="8229600" cy="1143000"/>
          </a:xfrm>
        </p:spPr>
        <p:txBody>
          <a:bodyPr>
            <a:noAutofit/>
          </a:bodyPr>
          <a:lstStyle/>
          <a:p>
            <a:r>
              <a:rPr lang="en-GB" dirty="0" smtClean="0"/>
              <a:t>Your child's career plans</a:t>
            </a:r>
            <a:br>
              <a:rPr lang="en-GB" dirty="0" smtClean="0"/>
            </a:br>
            <a:endParaRPr lang="en-GB" dirty="0"/>
          </a:p>
        </p:txBody>
      </p:sp>
      <p:sp>
        <p:nvSpPr>
          <p:cNvPr id="3" name="Content Placeholder 2"/>
          <p:cNvSpPr>
            <a:spLocks noGrp="1"/>
          </p:cNvSpPr>
          <p:nvPr>
            <p:ph idx="1"/>
          </p:nvPr>
        </p:nvSpPr>
        <p:spPr>
          <a:xfrm>
            <a:off x="213893" y="2332037"/>
            <a:ext cx="8722219" cy="4525963"/>
          </a:xfrm>
        </p:spPr>
        <p:txBody>
          <a:bodyPr>
            <a:normAutofit fontScale="92500" lnSpcReduction="10000"/>
          </a:bodyPr>
          <a:lstStyle/>
          <a:p>
            <a:pPr marL="0" indent="0">
              <a:buNone/>
            </a:pPr>
            <a:r>
              <a:rPr lang="en-GB" dirty="0" smtClean="0"/>
              <a:t>Your </a:t>
            </a:r>
            <a:r>
              <a:rPr lang="en-GB" dirty="0"/>
              <a:t>child will need to make decisions at different times. It's important to ask them about careers from time to time.</a:t>
            </a:r>
          </a:p>
          <a:p>
            <a:endParaRPr lang="en-GB" dirty="0" smtClean="0"/>
          </a:p>
          <a:p>
            <a:pPr marL="0" indent="0">
              <a:buNone/>
            </a:pPr>
            <a:r>
              <a:rPr lang="en-GB" dirty="0" smtClean="0"/>
              <a:t>Get </a:t>
            </a:r>
            <a:r>
              <a:rPr lang="en-GB" dirty="0"/>
              <a:t>them to chat about the jobs they see other people doing. This could be someone they know or admire. It could be people they pass on the street, see on television or in magazines. You could also discuss types of jobs that might be relevant to their interests, skills or aspirations.</a:t>
            </a:r>
          </a:p>
          <a:p>
            <a:endParaRPr lang="en-GB"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253" y="116632"/>
            <a:ext cx="8953500"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167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350" y="1412776"/>
            <a:ext cx="8578114" cy="1143000"/>
          </a:xfrm>
        </p:spPr>
        <p:txBody>
          <a:bodyPr>
            <a:noAutofit/>
          </a:bodyPr>
          <a:lstStyle/>
          <a:p>
            <a:r>
              <a:rPr lang="en-GB" dirty="0" smtClean="0"/>
              <a:t>Listen to your child and discuss their options</a:t>
            </a:r>
            <a:br>
              <a:rPr lang="en-GB" dirty="0" smtClean="0"/>
            </a:br>
            <a:endParaRPr lang="en-GB" dirty="0"/>
          </a:p>
        </p:txBody>
      </p:sp>
      <p:sp>
        <p:nvSpPr>
          <p:cNvPr id="3" name="Content Placeholder 2"/>
          <p:cNvSpPr>
            <a:spLocks noGrp="1"/>
          </p:cNvSpPr>
          <p:nvPr>
            <p:ph idx="1"/>
          </p:nvPr>
        </p:nvSpPr>
        <p:spPr>
          <a:xfrm>
            <a:off x="170350" y="2348880"/>
            <a:ext cx="8794138" cy="4309939"/>
          </a:xfrm>
        </p:spPr>
        <p:txBody>
          <a:bodyPr>
            <a:normAutofit fontScale="85000" lnSpcReduction="10000"/>
          </a:bodyPr>
          <a:lstStyle/>
          <a:p>
            <a:pPr marL="0" indent="0">
              <a:buNone/>
            </a:pPr>
            <a:r>
              <a:rPr lang="en-GB" dirty="0" smtClean="0"/>
              <a:t>To </a:t>
            </a:r>
            <a:r>
              <a:rPr lang="en-GB" dirty="0"/>
              <a:t>help your child with career planning, it's important you:</a:t>
            </a:r>
          </a:p>
          <a:p>
            <a:r>
              <a:rPr lang="en-GB" dirty="0"/>
              <a:t>listen, don’t judge</a:t>
            </a:r>
          </a:p>
          <a:p>
            <a:r>
              <a:rPr lang="en-GB" dirty="0"/>
              <a:t>are open to ideas and encourage them to explore all their options</a:t>
            </a:r>
          </a:p>
          <a:p>
            <a:r>
              <a:rPr lang="en-GB" dirty="0"/>
              <a:t>keep in mind that your child’s choices and decisions should be based on their aspirations and abilities, not on what you think they should do</a:t>
            </a:r>
          </a:p>
          <a:p>
            <a:r>
              <a:rPr lang="en-GB" dirty="0"/>
              <a:t>remember that not everyone has a clear idea what they want to do so your child's career ideas may change as they get older</a:t>
            </a:r>
          </a:p>
          <a:p>
            <a:endParaRPr lang="en-GB"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350" y="139588"/>
            <a:ext cx="8794138"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5356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24744"/>
            <a:ext cx="8229600" cy="1143000"/>
          </a:xfrm>
        </p:spPr>
        <p:txBody>
          <a:bodyPr>
            <a:normAutofit fontScale="90000"/>
          </a:bodyPr>
          <a:lstStyle/>
          <a:p>
            <a:r>
              <a:rPr lang="en-GB" sz="4900" dirty="0" smtClean="0"/>
              <a:t>Helping your child plan a career</a:t>
            </a:r>
            <a:r>
              <a:rPr lang="en-GB" dirty="0" smtClean="0"/>
              <a:t/>
            </a:r>
            <a:br>
              <a:rPr lang="en-GB" dirty="0" smtClean="0"/>
            </a:br>
            <a:endParaRPr lang="en-GB" dirty="0"/>
          </a:p>
        </p:txBody>
      </p:sp>
      <p:sp>
        <p:nvSpPr>
          <p:cNvPr id="3" name="Content Placeholder 2"/>
          <p:cNvSpPr>
            <a:spLocks noGrp="1"/>
          </p:cNvSpPr>
          <p:nvPr>
            <p:ph idx="1"/>
          </p:nvPr>
        </p:nvSpPr>
        <p:spPr>
          <a:xfrm>
            <a:off x="355691" y="2132856"/>
            <a:ext cx="8445624" cy="4525963"/>
          </a:xfrm>
        </p:spPr>
        <p:txBody>
          <a:bodyPr>
            <a:normAutofit fontScale="92500" lnSpcReduction="10000"/>
          </a:bodyPr>
          <a:lstStyle/>
          <a:p>
            <a:pPr marL="0" indent="0">
              <a:buNone/>
            </a:pPr>
            <a:r>
              <a:rPr lang="en-GB" dirty="0" smtClean="0"/>
              <a:t>Once </a:t>
            </a:r>
            <a:r>
              <a:rPr lang="en-GB" dirty="0"/>
              <a:t>your child has some ideas about what they would like to do, encourage them to do some research. You can help them find out what is needed to work in a certain career.</a:t>
            </a:r>
          </a:p>
          <a:p>
            <a:pPr marL="0" indent="0">
              <a:buNone/>
            </a:pPr>
            <a:r>
              <a:rPr lang="en-GB" dirty="0"/>
              <a:t>As well as helping them decide on their next steps, you will also be helping them to develop the decision-making skills important in adult life. They'll need to consider the pros and cons of various options, make a decision based on the information available - then put their plan into action.</a:t>
            </a:r>
          </a:p>
          <a:p>
            <a:endParaRPr lang="en-GB"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753" y="38515"/>
            <a:ext cx="8953500"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AutoShape 2" descr="Helping Hands - Free osteopathic care for those most in need | ES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308794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924" y="1196752"/>
            <a:ext cx="8591550" cy="1143000"/>
          </a:xfrm>
        </p:spPr>
        <p:txBody>
          <a:bodyPr>
            <a:normAutofit fontScale="90000"/>
          </a:bodyPr>
          <a:lstStyle/>
          <a:p>
            <a:r>
              <a:rPr lang="en-GB" sz="4900" dirty="0" smtClean="0"/>
              <a:t>How you can help your child's future</a:t>
            </a:r>
            <a:r>
              <a:rPr lang="en-GB" dirty="0" smtClean="0"/>
              <a:t/>
            </a:r>
            <a:br>
              <a:rPr lang="en-GB" dirty="0" smtClean="0"/>
            </a:br>
            <a:endParaRPr lang="en-GB" dirty="0"/>
          </a:p>
        </p:txBody>
      </p:sp>
      <p:sp>
        <p:nvSpPr>
          <p:cNvPr id="3" name="Content Placeholder 2"/>
          <p:cNvSpPr>
            <a:spLocks noGrp="1"/>
          </p:cNvSpPr>
          <p:nvPr>
            <p:ph idx="1"/>
          </p:nvPr>
        </p:nvSpPr>
        <p:spPr>
          <a:xfrm>
            <a:off x="179512" y="2204865"/>
            <a:ext cx="8712968" cy="4653136"/>
          </a:xfrm>
        </p:spPr>
        <p:txBody>
          <a:bodyPr>
            <a:normAutofit fontScale="62500" lnSpcReduction="20000"/>
          </a:bodyPr>
          <a:lstStyle/>
          <a:p>
            <a:pPr marL="0" indent="0">
              <a:buNone/>
            </a:pPr>
            <a:r>
              <a:rPr lang="en-GB" dirty="0" smtClean="0"/>
              <a:t>To </a:t>
            </a:r>
            <a:r>
              <a:rPr lang="en-GB" dirty="0"/>
              <a:t>help your child to think about different choices, you can encourage them to</a:t>
            </a:r>
            <a:r>
              <a:rPr lang="en-GB" dirty="0" smtClean="0"/>
              <a:t>:</a:t>
            </a:r>
          </a:p>
          <a:p>
            <a:pPr marL="0" indent="0">
              <a:buNone/>
            </a:pPr>
            <a:endParaRPr lang="en-GB" dirty="0"/>
          </a:p>
          <a:p>
            <a:r>
              <a:rPr lang="en-GB" dirty="0"/>
              <a:t>talk about their career ideas and future plans</a:t>
            </a:r>
          </a:p>
          <a:p>
            <a:r>
              <a:rPr lang="en-GB" dirty="0"/>
              <a:t>research various careers</a:t>
            </a:r>
          </a:p>
          <a:p>
            <a:r>
              <a:rPr lang="en-GB" dirty="0"/>
              <a:t>know about options available in education, employment and training</a:t>
            </a:r>
          </a:p>
          <a:p>
            <a:r>
              <a:rPr lang="en-GB" dirty="0"/>
              <a:t>discuss ideas and options with teachers or careers advisers at school or college</a:t>
            </a:r>
          </a:p>
          <a:p>
            <a:r>
              <a:rPr lang="en-GB" dirty="0"/>
              <a:t>find out about training, college, and university entrance requirements as well as what is needed for jobs they are interested in</a:t>
            </a:r>
          </a:p>
          <a:p>
            <a:r>
              <a:rPr lang="en-GB" dirty="0"/>
              <a:t>develop their skills by taking part in clubs and activities, both within and outside of school - this will help them when they are applying for courses or jobs</a:t>
            </a:r>
          </a:p>
          <a:p>
            <a:r>
              <a:rPr lang="en-GB" dirty="0"/>
              <a:t>find out about the world of work through work experience and extra-curricular activities by talking to relatives and family friends about the kinds of work they do</a:t>
            </a:r>
          </a:p>
          <a:p>
            <a:r>
              <a:rPr lang="en-GB" dirty="0"/>
              <a:t>go to careers events </a:t>
            </a:r>
            <a:r>
              <a:rPr lang="en-GB" dirty="0" smtClean="0"/>
              <a:t>organised by the school</a:t>
            </a:r>
            <a:endParaRPr lang="en-GB"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753" y="38515"/>
            <a:ext cx="8953500"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383357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949</Words>
  <Application>Microsoft Office PowerPoint</Application>
  <PresentationFormat>On-screen Show (4:3)</PresentationFormat>
  <Paragraphs>105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Year 10 Parents Information</vt:lpstr>
      <vt:lpstr>PowerPoint Presentation</vt:lpstr>
      <vt:lpstr>Exam Boards </vt:lpstr>
      <vt:lpstr>Exam Boards</vt:lpstr>
      <vt:lpstr>PowerPoint Presentation</vt:lpstr>
      <vt:lpstr>Your child's career plans </vt:lpstr>
      <vt:lpstr>Listen to your child and discuss their options </vt:lpstr>
      <vt:lpstr>Helping your child plan a career </vt:lpstr>
      <vt:lpstr>How you can help your child's future </vt:lpstr>
      <vt:lpstr>Important careers now and in the future  </vt:lpstr>
      <vt:lpstr>Helping your child with their education – useful links </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choices at Year 10</dc:title>
  <dc:creator>Cmervyn</dc:creator>
  <cp:lastModifiedBy>Cmervyn</cp:lastModifiedBy>
  <cp:revision>45</cp:revision>
  <dcterms:created xsi:type="dcterms:W3CDTF">2021-03-11T10:24:21Z</dcterms:created>
  <dcterms:modified xsi:type="dcterms:W3CDTF">2021-03-19T14:19:13Z</dcterms:modified>
</cp:coreProperties>
</file>